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8" r:id="rId3"/>
    <p:sldId id="259" r:id="rId4"/>
    <p:sldId id="261" r:id="rId5"/>
    <p:sldId id="286" r:id="rId6"/>
    <p:sldId id="260" r:id="rId7"/>
    <p:sldId id="280" r:id="rId8"/>
    <p:sldId id="285"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84" r:id="rId22"/>
    <p:sldId id="276" r:id="rId23"/>
    <p:sldId id="287" r:id="rId24"/>
    <p:sldId id="277" r:id="rId25"/>
    <p:sldId id="288" r:id="rId26"/>
    <p:sldId id="278" r:id="rId27"/>
    <p:sldId id="279" r:id="rId28"/>
    <p:sldId id="283" r:id="rId29"/>
  </p:sldIdLst>
  <p:sldSz cx="18288000" cy="10287000"/>
  <p:notesSz cx="6858000" cy="9144000"/>
  <p:embeddedFontLst>
    <p:embeddedFont>
      <p:font typeface="Noto Sans JP" panose="020B0200000000000000" pitchFamily="34" charset="-128"/>
      <p:regular r:id="rId31"/>
      <p:bold r:id="rId32"/>
    </p:embeddedFont>
    <p:embeddedFont>
      <p:font typeface="Calibri" panose="020F0502020204030204" pitchFamily="34" charset="0"/>
      <p:regular r:id="rId33"/>
      <p:bold r:id="rId34"/>
      <p:italic r:id="rId35"/>
      <p:boldItalic r:id="rId36"/>
    </p:embeddedFont>
    <p:embeddedFont>
      <p:font typeface="Noto Sans" panose="020B05020405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gtFGCHi4iDI3HyGws9HaNklZgK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43" autoAdjust="0"/>
  </p:normalViewPr>
  <p:slideViewPr>
    <p:cSldViewPr snapToGrid="0">
      <p:cViewPr>
        <p:scale>
          <a:sx n="78" d="100"/>
          <a:sy n="78" d="100"/>
        </p:scale>
        <p:origin x="600" y="12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03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JP"/>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949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299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2465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a:extLst>
            <a:ext uri="{FF2B5EF4-FFF2-40B4-BE49-F238E27FC236}">
              <a16:creationId xmlns:a16="http://schemas.microsoft.com/office/drawing/2014/main" id="{F4174312-6C68-A6BE-9428-083EF80CDF07}"/>
            </a:ext>
          </a:extLst>
        </p:cNvPr>
        <p:cNvGrpSpPr/>
        <p:nvPr/>
      </p:nvGrpSpPr>
      <p:grpSpPr>
        <a:xfrm>
          <a:off x="0" y="0"/>
          <a:ext cx="0" cy="0"/>
          <a:chOff x="0" y="0"/>
          <a:chExt cx="0" cy="0"/>
        </a:xfrm>
      </p:grpSpPr>
      <p:sp>
        <p:nvSpPr>
          <p:cNvPr id="535" name="Google Shape;535;p24:notes">
            <a:extLst>
              <a:ext uri="{FF2B5EF4-FFF2-40B4-BE49-F238E27FC236}">
                <a16:creationId xmlns:a16="http://schemas.microsoft.com/office/drawing/2014/main" id="{00FE2E97-77E8-2937-CDE5-DDB869C4BD7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24:notes">
            <a:extLst>
              <a:ext uri="{FF2B5EF4-FFF2-40B4-BE49-F238E27FC236}">
                <a16:creationId xmlns:a16="http://schemas.microsoft.com/office/drawing/2014/main" id="{EC6541C7-D595-8113-5860-F9BA0E3E37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006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2986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312D36DF-9A94-D921-D7C8-70AA318F0AE5}"/>
            </a:ext>
          </a:extLst>
        </p:cNvPr>
        <p:cNvGrpSpPr/>
        <p:nvPr/>
      </p:nvGrpSpPr>
      <p:grpSpPr>
        <a:xfrm>
          <a:off x="0" y="0"/>
          <a:ext cx="0" cy="0"/>
          <a:chOff x="0" y="0"/>
          <a:chExt cx="0" cy="0"/>
        </a:xfrm>
      </p:grpSpPr>
      <p:sp>
        <p:nvSpPr>
          <p:cNvPr id="194" name="Google Shape;194;p6:notes">
            <a:extLst>
              <a:ext uri="{FF2B5EF4-FFF2-40B4-BE49-F238E27FC236}">
                <a16:creationId xmlns:a16="http://schemas.microsoft.com/office/drawing/2014/main" id="{F5D613EA-6965-4395-495B-DD1C7C52932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6:notes">
            <a:extLst>
              <a:ext uri="{FF2B5EF4-FFF2-40B4-BE49-F238E27FC236}">
                <a16:creationId xmlns:a16="http://schemas.microsoft.com/office/drawing/2014/main" id="{A839F241-2391-B331-50F0-8D7D0E3DCA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45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a:extLst>
            <a:ext uri="{FF2B5EF4-FFF2-40B4-BE49-F238E27FC236}">
              <a16:creationId xmlns:a16="http://schemas.microsoft.com/office/drawing/2014/main" id="{312D36DF-9A94-D921-D7C8-70AA318F0AE5}"/>
            </a:ext>
          </a:extLst>
        </p:cNvPr>
        <p:cNvGrpSpPr/>
        <p:nvPr/>
      </p:nvGrpSpPr>
      <p:grpSpPr>
        <a:xfrm>
          <a:off x="0" y="0"/>
          <a:ext cx="0" cy="0"/>
          <a:chOff x="0" y="0"/>
          <a:chExt cx="0" cy="0"/>
        </a:xfrm>
      </p:grpSpPr>
      <p:sp>
        <p:nvSpPr>
          <p:cNvPr id="194" name="Google Shape;194;p6:notes">
            <a:extLst>
              <a:ext uri="{FF2B5EF4-FFF2-40B4-BE49-F238E27FC236}">
                <a16:creationId xmlns:a16="http://schemas.microsoft.com/office/drawing/2014/main" id="{F5D613EA-6965-4395-495B-DD1C7C52932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6:notes">
            <a:extLst>
              <a:ext uri="{FF2B5EF4-FFF2-40B4-BE49-F238E27FC236}">
                <a16:creationId xmlns:a16="http://schemas.microsoft.com/office/drawing/2014/main" id="{A839F241-2391-B331-50F0-8D7D0E3DCA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997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
        <p:nvSpPr>
          <p:cNvPr id="86" name="Google Shape;86;p35"/>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3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3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
        <p:nvSpPr>
          <p:cNvPr id="93" name="Google Shape;93;p36"/>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
        <p:nvSpPr>
          <p:cNvPr id="25" name="Google Shape;25;p27"/>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2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9" name="Google Shape;29;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
        <p:nvSpPr>
          <p:cNvPr id="32" name="Google Shape;32;p28"/>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2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6" name="Google Shape;36;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
        <p:nvSpPr>
          <p:cNvPr id="39" name="Google Shape;39;p29"/>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3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
        <p:nvSpPr>
          <p:cNvPr id="47" name="Google Shape;47;p30"/>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3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3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3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3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
        <p:nvSpPr>
          <p:cNvPr id="57" name="Google Shape;57;p31"/>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
        <p:nvSpPr>
          <p:cNvPr id="63" name="Google Shape;63;p32"/>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7" name="Google Shape;67;p3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8" name="Google Shape;68;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
        <p:nvSpPr>
          <p:cNvPr id="71" name="Google Shape;71;p33"/>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3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4"/>
          <p:cNvSpPr>
            <a:spLocks noGrp="1"/>
          </p:cNvSpPr>
          <p:nvPr>
            <p:ph type="pic" idx="2"/>
          </p:nvPr>
        </p:nvSpPr>
        <p:spPr>
          <a:xfrm>
            <a:off x="1792288" y="612775"/>
            <a:ext cx="5486400" cy="4114800"/>
          </a:xfrm>
          <a:prstGeom prst="rect">
            <a:avLst/>
          </a:prstGeom>
          <a:noFill/>
          <a:ln>
            <a:noFill/>
          </a:ln>
        </p:spPr>
      </p:sp>
      <p:sp>
        <p:nvSpPr>
          <p:cNvPr id="75" name="Google Shape;75;p3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
        <p:nvSpPr>
          <p:cNvPr id="79" name="Google Shape;79;p34"/>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Noto Sans JP"/>
                <a:ea typeface="Noto Sans JP"/>
                <a:cs typeface="Noto Sans JP"/>
                <a:sym typeface="Noto Sans JP"/>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hyperlink" Target="https://www.hakoma.tokyo/inuki-taikyo" TargetMode="External"/><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A17F"/>
        </a:solidFill>
        <a:effectLst/>
      </p:bgPr>
    </p:bg>
    <p:spTree>
      <p:nvGrpSpPr>
        <p:cNvPr id="1" name="Shape 97"/>
        <p:cNvGrpSpPr/>
        <p:nvPr/>
      </p:nvGrpSpPr>
      <p:grpSpPr>
        <a:xfrm>
          <a:off x="0" y="0"/>
          <a:ext cx="0" cy="0"/>
          <a:chOff x="0" y="0"/>
          <a:chExt cx="0" cy="0"/>
        </a:xfrm>
      </p:grpSpPr>
      <p:grpSp>
        <p:nvGrpSpPr>
          <p:cNvPr id="98" name="Google Shape;98;p1"/>
          <p:cNvGrpSpPr/>
          <p:nvPr/>
        </p:nvGrpSpPr>
        <p:grpSpPr>
          <a:xfrm>
            <a:off x="0" y="7020074"/>
            <a:ext cx="18288000" cy="3266926"/>
            <a:chOff x="0" y="-47625"/>
            <a:chExt cx="4816593" cy="860425"/>
          </a:xfrm>
        </p:grpSpPr>
        <p:sp>
          <p:nvSpPr>
            <p:cNvPr id="99" name="Google Shape;99;p1"/>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 name="Google Shape;100;p1"/>
            <p:cNvSpPr txBox="1"/>
            <p:nvPr/>
          </p:nvSpPr>
          <p:spPr>
            <a:xfrm>
              <a:off x="0" y="-47625"/>
              <a:ext cx="4816593"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01" name="Google Shape;101;p1"/>
          <p:cNvGrpSpPr/>
          <p:nvPr/>
        </p:nvGrpSpPr>
        <p:grpSpPr>
          <a:xfrm>
            <a:off x="10735323" y="2520315"/>
            <a:ext cx="9146584" cy="5246370"/>
            <a:chOff x="0" y="0"/>
            <a:chExt cx="7981950" cy="4578350"/>
          </a:xfrm>
        </p:grpSpPr>
        <p:sp>
          <p:nvSpPr>
            <p:cNvPr id="102" name="Google Shape;102;p1"/>
            <p:cNvSpPr/>
            <p:nvPr/>
          </p:nvSpPr>
          <p:spPr>
            <a:xfrm>
              <a:off x="765810" y="21590"/>
              <a:ext cx="6451600" cy="4326890"/>
            </a:xfrm>
            <a:custGeom>
              <a:avLst/>
              <a:gdLst/>
              <a:ahLst/>
              <a:cxnLst/>
              <a:rect l="l" t="t" r="r" b="b"/>
              <a:pathLst>
                <a:path w="6451600" h="4326890" extrusionOk="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3" name="Google Shape;103;p1"/>
            <p:cNvSpPr/>
            <p:nvPr/>
          </p:nvSpPr>
          <p:spPr>
            <a:xfrm>
              <a:off x="0" y="0"/>
              <a:ext cx="7981950" cy="4542790"/>
            </a:xfrm>
            <a:custGeom>
              <a:avLst/>
              <a:gdLst/>
              <a:ahLst/>
              <a:cxnLst/>
              <a:rect l="l" t="t" r="r" b="b"/>
              <a:pathLst>
                <a:path w="7981950" h="4542790" extrusionOk="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4" name="Google Shape;104;p1"/>
            <p:cNvSpPr/>
            <p:nvPr/>
          </p:nvSpPr>
          <p:spPr>
            <a:xfrm>
              <a:off x="3460750" y="4349750"/>
              <a:ext cx="1059180" cy="96520"/>
            </a:xfrm>
            <a:custGeom>
              <a:avLst/>
              <a:gdLst/>
              <a:ahLst/>
              <a:cxnLst/>
              <a:rect l="l" t="t" r="r" b="b"/>
              <a:pathLst>
                <a:path w="1059180" h="96520" extrusionOk="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
            <p:cNvSpPr/>
            <p:nvPr/>
          </p:nvSpPr>
          <p:spPr>
            <a:xfrm>
              <a:off x="163830" y="4542790"/>
              <a:ext cx="7654290" cy="35560"/>
            </a:xfrm>
            <a:custGeom>
              <a:avLst/>
              <a:gdLst/>
              <a:ahLst/>
              <a:cxnLst/>
              <a:rect l="l" t="t" r="r" b="b"/>
              <a:pathLst>
                <a:path w="7654290" h="35560" extrusionOk="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
            <p:cNvSpPr/>
            <p:nvPr/>
          </p:nvSpPr>
          <p:spPr>
            <a:xfrm>
              <a:off x="962660" y="276860"/>
              <a:ext cx="6055360" cy="3789680"/>
            </a:xfrm>
            <a:custGeom>
              <a:avLst/>
              <a:gdLst/>
              <a:ahLst/>
              <a:cxnLst/>
              <a:rect l="l" t="t" r="r" b="b"/>
              <a:pathLst>
                <a:path w="6055360" h="3789680" extrusionOk="0">
                  <a:moveTo>
                    <a:pt x="0" y="0"/>
                  </a:moveTo>
                  <a:lnTo>
                    <a:pt x="6055360" y="0"/>
                  </a:lnTo>
                  <a:lnTo>
                    <a:pt x="6055360" y="3789680"/>
                  </a:lnTo>
                  <a:lnTo>
                    <a:pt x="0" y="3789680"/>
                  </a:lnTo>
                  <a:close/>
                </a:path>
              </a:pathLst>
            </a:custGeom>
            <a:blipFill rotWithShape="1">
              <a:blip r:embed="rId3">
                <a:alphaModFix/>
              </a:blip>
              <a:stretch>
                <a:fillRect t="-29889" b="-2988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1"/>
          <p:cNvSpPr txBox="1"/>
          <p:nvPr/>
        </p:nvSpPr>
        <p:spPr>
          <a:xfrm>
            <a:off x="796505" y="8366058"/>
            <a:ext cx="4077943" cy="755784"/>
          </a:xfrm>
          <a:prstGeom prst="rect">
            <a:avLst/>
          </a:prstGeom>
          <a:noFill/>
          <a:ln>
            <a:noFill/>
          </a:ln>
        </p:spPr>
        <p:txBody>
          <a:bodyPr spcFirstLastPara="1" wrap="square" lIns="0" tIns="0" rIns="0" bIns="0" anchor="t" anchorCtr="0">
            <a:spAutoFit/>
          </a:bodyPr>
          <a:lstStyle/>
          <a:p>
            <a:pPr marL="0" marR="0" lvl="0" indent="0" algn="ctr" rtl="0">
              <a:lnSpc>
                <a:spcPct val="139995"/>
              </a:lnSpc>
              <a:spcBef>
                <a:spcPts val="0"/>
              </a:spcBef>
              <a:spcAft>
                <a:spcPts val="0"/>
              </a:spcAft>
              <a:buNone/>
            </a:pPr>
            <a:r>
              <a:rPr lang="ja-JP" sz="4503" b="1">
                <a:solidFill>
                  <a:srgbClr val="545454"/>
                </a:solidFill>
                <a:latin typeface="Noto Sans JP"/>
                <a:ea typeface="Noto Sans JP"/>
                <a:cs typeface="Noto Sans JP"/>
                <a:sym typeface="Noto Sans JP"/>
              </a:rPr>
              <a:t>Realable Inc.</a:t>
            </a:r>
            <a:endParaRPr/>
          </a:p>
        </p:txBody>
      </p:sp>
      <p:sp>
        <p:nvSpPr>
          <p:cNvPr id="108" name="Google Shape;108;p1"/>
          <p:cNvSpPr txBox="1"/>
          <p:nvPr/>
        </p:nvSpPr>
        <p:spPr>
          <a:xfrm>
            <a:off x="1014130" y="3390900"/>
            <a:ext cx="9721193" cy="3453253"/>
          </a:xfrm>
          <a:prstGeom prst="rect">
            <a:avLst/>
          </a:prstGeom>
          <a:noFill/>
          <a:ln>
            <a:noFill/>
          </a:ln>
        </p:spPr>
        <p:txBody>
          <a:bodyPr spcFirstLastPara="1" wrap="square" lIns="0" tIns="0" rIns="0" bIns="0" anchor="t" anchorCtr="0">
            <a:spAutoFit/>
          </a:bodyPr>
          <a:lstStyle/>
          <a:p>
            <a:pPr marL="0" marR="0" lvl="0" indent="0" algn="ctr" rtl="0">
              <a:lnSpc>
                <a:spcPct val="169696"/>
              </a:lnSpc>
              <a:spcBef>
                <a:spcPts val="0"/>
              </a:spcBef>
              <a:spcAft>
                <a:spcPts val="0"/>
              </a:spcAft>
              <a:buNone/>
            </a:pPr>
            <a:r>
              <a:rPr lang="ja-JP" sz="6600" b="1" dirty="0">
                <a:solidFill>
                  <a:srgbClr val="FFFFFF"/>
                </a:solidFill>
                <a:latin typeface="Noto Sans"/>
                <a:ea typeface="Noto Sans"/>
                <a:cs typeface="Noto Sans"/>
                <a:sym typeface="Noto Sans"/>
              </a:rPr>
              <a:t>リアラブル株式会社</a:t>
            </a:r>
            <a:endParaRPr sz="6600" b="1" dirty="0">
              <a:solidFill>
                <a:srgbClr val="FFFFFF"/>
              </a:solidFill>
              <a:latin typeface="Noto Sans"/>
              <a:ea typeface="Noto Sans"/>
              <a:cs typeface="Noto Sans"/>
              <a:sym typeface="Noto Sans"/>
            </a:endParaRPr>
          </a:p>
          <a:p>
            <a:pPr marL="0" marR="0" lvl="0" indent="0" algn="ctr" rtl="0">
              <a:lnSpc>
                <a:spcPct val="169696"/>
              </a:lnSpc>
              <a:spcBef>
                <a:spcPts val="0"/>
              </a:spcBef>
              <a:spcAft>
                <a:spcPts val="0"/>
              </a:spcAft>
              <a:buNone/>
            </a:pPr>
            <a:r>
              <a:rPr lang="ja-JP" altLang="en-US" sz="6600" b="1" dirty="0">
                <a:solidFill>
                  <a:srgbClr val="FFFFFF"/>
                </a:solidFill>
                <a:latin typeface="Noto Sans"/>
                <a:ea typeface="Noto Sans"/>
                <a:cs typeface="Noto Sans"/>
                <a:sym typeface="Noto Sans"/>
              </a:rPr>
              <a:t>物件提案アシスタント</a:t>
            </a:r>
            <a:endParaRPr sz="6600" b="1" dirty="0">
              <a:solidFill>
                <a:srgbClr val="FFFFFF"/>
              </a:solidFill>
              <a:latin typeface="Noto Sans"/>
              <a:ea typeface="Noto Sans"/>
              <a:cs typeface="Noto Sans"/>
              <a:sym typeface="Noto Sans"/>
            </a:endParaRPr>
          </a:p>
        </p:txBody>
      </p:sp>
      <p:pic>
        <p:nvPicPr>
          <p:cNvPr id="109" name="Google Shape;109;p1" descr="空港のロビーにいる人たち&#10;&#10;中程度の精度で自動的に生成された説明"/>
          <p:cNvPicPr preferRelativeResize="0"/>
          <p:nvPr/>
        </p:nvPicPr>
        <p:blipFill rotWithShape="1">
          <a:blip r:embed="rId4">
            <a:alphaModFix/>
          </a:blip>
          <a:srcRect l="140" b="5874"/>
          <a:stretch/>
        </p:blipFill>
        <p:spPr>
          <a:xfrm>
            <a:off x="11770103" y="2809861"/>
            <a:ext cx="11481436" cy="4509192"/>
          </a:xfrm>
          <a:prstGeom prst="rect">
            <a:avLst/>
          </a:prstGeom>
          <a:noFill/>
          <a:ln>
            <a:noFill/>
          </a:ln>
        </p:spPr>
      </p:pic>
      <p:grpSp>
        <p:nvGrpSpPr>
          <p:cNvPr id="110" name="Google Shape;110;p1"/>
          <p:cNvGrpSpPr/>
          <p:nvPr/>
        </p:nvGrpSpPr>
        <p:grpSpPr>
          <a:xfrm>
            <a:off x="10749893" y="3946988"/>
            <a:ext cx="2346836" cy="4642480"/>
            <a:chOff x="0" y="0"/>
            <a:chExt cx="2620010" cy="5182870"/>
          </a:xfrm>
        </p:grpSpPr>
        <p:sp>
          <p:nvSpPr>
            <p:cNvPr id="111" name="Google Shape;111;p1"/>
            <p:cNvSpPr/>
            <p:nvPr/>
          </p:nvSpPr>
          <p:spPr>
            <a:xfrm>
              <a:off x="53340" y="25400"/>
              <a:ext cx="2513330" cy="5132070"/>
            </a:xfrm>
            <a:custGeom>
              <a:avLst/>
              <a:gdLst/>
              <a:ahLst/>
              <a:cxnLst/>
              <a:rect l="l" t="t" r="r" b="b"/>
              <a:pathLst>
                <a:path w="2513330" h="5132070" extrusionOk="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1"/>
            <p:cNvSpPr/>
            <p:nvPr/>
          </p:nvSpPr>
          <p:spPr>
            <a:xfrm>
              <a:off x="185420" y="156210"/>
              <a:ext cx="2251710" cy="4876800"/>
            </a:xfrm>
            <a:custGeom>
              <a:avLst/>
              <a:gdLst/>
              <a:ahLst/>
              <a:cxnLst/>
              <a:rect l="l" t="t" r="r" b="b"/>
              <a:pathLst>
                <a:path w="2251710" h="4876800" extrusionOk="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rotWithShape="1">
              <a:blip r:embed="rId3">
                <a:alphaModFix/>
              </a:blip>
              <a:stretch>
                <a:fillRect l="-58347" r="-5834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1"/>
            <p:cNvSpPr/>
            <p:nvPr/>
          </p:nvSpPr>
          <p:spPr>
            <a:xfrm>
              <a:off x="1121410" y="198120"/>
              <a:ext cx="347980" cy="43180"/>
            </a:xfrm>
            <a:custGeom>
              <a:avLst/>
              <a:gdLst/>
              <a:ahLst/>
              <a:cxnLst/>
              <a:rect l="l" t="t" r="r" b="b"/>
              <a:pathLst>
                <a:path w="347980" h="43180" extrusionOk="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1"/>
            <p:cNvSpPr/>
            <p:nvPr/>
          </p:nvSpPr>
          <p:spPr>
            <a:xfrm>
              <a:off x="1578312" y="187909"/>
              <a:ext cx="66636" cy="63602"/>
            </a:xfrm>
            <a:custGeom>
              <a:avLst/>
              <a:gdLst/>
              <a:ahLst/>
              <a:cxnLst/>
              <a:rect l="l" t="t" r="r" b="b"/>
              <a:pathLst>
                <a:path w="66636" h="63602" extrusionOk="0">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5" name="Google Shape;115;p1"/>
            <p:cNvSpPr/>
            <p:nvPr/>
          </p:nvSpPr>
          <p:spPr>
            <a:xfrm>
              <a:off x="0" y="685800"/>
              <a:ext cx="27940" cy="213360"/>
            </a:xfrm>
            <a:custGeom>
              <a:avLst/>
              <a:gdLst/>
              <a:ahLst/>
              <a:cxnLst/>
              <a:rect l="l" t="t" r="r" b="b"/>
              <a:pathLst>
                <a:path w="27940" h="213360" extrusionOk="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
            <p:cNvSpPr/>
            <p:nvPr/>
          </p:nvSpPr>
          <p:spPr>
            <a:xfrm>
              <a:off x="0" y="1057910"/>
              <a:ext cx="27940" cy="384810"/>
            </a:xfrm>
            <a:custGeom>
              <a:avLst/>
              <a:gdLst/>
              <a:ahLst/>
              <a:cxnLst/>
              <a:rect l="l" t="t" r="r" b="b"/>
              <a:pathLst>
                <a:path w="27940" h="384810" extrusionOk="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117;p1"/>
            <p:cNvSpPr/>
            <p:nvPr/>
          </p:nvSpPr>
          <p:spPr>
            <a:xfrm>
              <a:off x="0" y="1526540"/>
              <a:ext cx="27940" cy="386080"/>
            </a:xfrm>
            <a:custGeom>
              <a:avLst/>
              <a:gdLst/>
              <a:ahLst/>
              <a:cxnLst/>
              <a:rect l="l" t="t" r="r" b="b"/>
              <a:pathLst>
                <a:path w="27940" h="386080" extrusionOk="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118;p1"/>
            <p:cNvSpPr/>
            <p:nvPr/>
          </p:nvSpPr>
          <p:spPr>
            <a:xfrm>
              <a:off x="2592070" y="1184910"/>
              <a:ext cx="27940" cy="618490"/>
            </a:xfrm>
            <a:custGeom>
              <a:avLst/>
              <a:gdLst/>
              <a:ahLst/>
              <a:cxnLst/>
              <a:rect l="l" t="t" r="r" b="b"/>
              <a:pathLst>
                <a:path w="27940" h="618490" extrusionOk="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
            <p:cNvSpPr/>
            <p:nvPr/>
          </p:nvSpPr>
          <p:spPr>
            <a:xfrm>
              <a:off x="27940" y="0"/>
              <a:ext cx="2564130" cy="5182870"/>
            </a:xfrm>
            <a:custGeom>
              <a:avLst/>
              <a:gdLst/>
              <a:ahLst/>
              <a:cxnLst/>
              <a:rect l="l" t="t" r="r" b="b"/>
              <a:pathLst>
                <a:path w="2564130" h="5182870" extrusionOk="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0" name="Google Shape;120;p1"/>
          <p:cNvSpPr txBox="1"/>
          <p:nvPr/>
        </p:nvSpPr>
        <p:spPr>
          <a:xfrm>
            <a:off x="1066845" y="2453640"/>
            <a:ext cx="9644903" cy="636136"/>
          </a:xfrm>
          <a:prstGeom prst="rect">
            <a:avLst/>
          </a:prstGeom>
          <a:noFill/>
          <a:ln>
            <a:noFill/>
          </a:ln>
        </p:spPr>
        <p:txBody>
          <a:bodyPr spcFirstLastPara="1" wrap="square" lIns="0" tIns="0" rIns="0" bIns="0" anchor="t" anchorCtr="0">
            <a:spAutoFit/>
          </a:bodyPr>
          <a:lstStyle/>
          <a:p>
            <a:pPr marL="0" marR="0" lvl="0" indent="0" algn="ctr" rtl="0">
              <a:lnSpc>
                <a:spcPct val="140010"/>
              </a:lnSpc>
              <a:spcBef>
                <a:spcPts val="0"/>
              </a:spcBef>
              <a:spcAft>
                <a:spcPts val="0"/>
              </a:spcAft>
              <a:buNone/>
            </a:pPr>
            <a:r>
              <a:rPr lang="ja-JP" sz="3799" b="1">
                <a:solidFill>
                  <a:srgbClr val="FFFFFF"/>
                </a:solidFill>
                <a:latin typeface="Noto Sans JP"/>
                <a:ea typeface="Noto Sans JP"/>
                <a:cs typeface="Noto Sans JP"/>
                <a:sym typeface="Noto Sans JP"/>
              </a:rPr>
              <a:t>不動産の可能性をAIで最大化する</a:t>
            </a:r>
            <a:endParaRPr sz="3799" b="1">
              <a:solidFill>
                <a:srgbClr val="FFFFFF"/>
              </a:solidFill>
              <a:latin typeface="Noto Sans JP"/>
              <a:ea typeface="Noto Sans JP"/>
              <a:cs typeface="Noto Sans JP"/>
              <a:sym typeface="Noto Sans JP"/>
            </a:endParaRPr>
          </a:p>
        </p:txBody>
      </p:sp>
      <p:pic>
        <p:nvPicPr>
          <p:cNvPr id="121" name="Google Shape;121;p1" descr="挿絵 が含まれている画像&#10;&#10;自動的に生成された説明"/>
          <p:cNvPicPr preferRelativeResize="0"/>
          <p:nvPr/>
        </p:nvPicPr>
        <p:blipFill rotWithShape="1">
          <a:blip r:embed="rId5">
            <a:alphaModFix/>
          </a:blip>
          <a:srcRect/>
          <a:stretch/>
        </p:blipFill>
        <p:spPr>
          <a:xfrm>
            <a:off x="5403752" y="8034902"/>
            <a:ext cx="4185396" cy="1345537"/>
          </a:xfrm>
          <a:prstGeom prst="rect">
            <a:avLst/>
          </a:prstGeom>
          <a:noFill/>
          <a:ln>
            <a:noFill/>
          </a:ln>
        </p:spPr>
      </p:pic>
      <p:pic>
        <p:nvPicPr>
          <p:cNvPr id="122" name="Google Shape;122;p1" descr="机の上のパソコンと椅子のある部屋&#10;&#10;中程度の精度で自動的に生成された説明"/>
          <p:cNvPicPr preferRelativeResize="0"/>
          <p:nvPr/>
        </p:nvPicPr>
        <p:blipFill rotWithShape="1">
          <a:blip r:embed="rId6">
            <a:alphaModFix/>
          </a:blip>
          <a:srcRect/>
          <a:stretch/>
        </p:blipFill>
        <p:spPr>
          <a:xfrm>
            <a:off x="10920410" y="4959101"/>
            <a:ext cx="2028230" cy="25362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0"/>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262" name="Google Shape;262;p10"/>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10</a:t>
            </a:fld>
            <a:endParaRPr/>
          </a:p>
        </p:txBody>
      </p:sp>
      <p:cxnSp>
        <p:nvCxnSpPr>
          <p:cNvPr id="263" name="Google Shape;263;p10"/>
          <p:cNvCxnSpPr/>
          <p:nvPr/>
        </p:nvCxnSpPr>
        <p:spPr>
          <a:xfrm>
            <a:off x="1089213" y="4803341"/>
            <a:ext cx="16318005" cy="0"/>
          </a:xfrm>
          <a:prstGeom prst="straightConnector1">
            <a:avLst/>
          </a:prstGeom>
          <a:noFill/>
          <a:ln w="38100" cap="flat" cmpd="sng">
            <a:solidFill>
              <a:srgbClr val="002060"/>
            </a:solidFill>
            <a:prstDash val="solid"/>
            <a:round/>
            <a:headEnd type="none" w="sm" len="sm"/>
            <a:tailEnd type="none" w="sm" len="sm"/>
          </a:ln>
        </p:spPr>
      </p:cxnSp>
      <p:sp>
        <p:nvSpPr>
          <p:cNvPr id="264" name="Google Shape;264;p10"/>
          <p:cNvSpPr txBox="1">
            <a:spLocks noGrp="1"/>
          </p:cNvSpPr>
          <p:nvPr>
            <p:ph type="body" idx="1"/>
          </p:nvPr>
        </p:nvSpPr>
        <p:spPr>
          <a:xfrm>
            <a:off x="1257300" y="1745507"/>
            <a:ext cx="15773400" cy="6750330"/>
          </a:xfrm>
          <a:prstGeom prst="rect">
            <a:avLst/>
          </a:prstGeom>
          <a:noFill/>
          <a:ln>
            <a:noFill/>
          </a:ln>
        </p:spPr>
        <p:txBody>
          <a:bodyPr spcFirstLastPara="1" wrap="square" lIns="137150" tIns="68575" rIns="137150" bIns="68575" anchor="ctr" anchorCtr="0">
            <a:normAutofit/>
          </a:bodyPr>
          <a:lstStyle/>
          <a:p>
            <a:pPr marL="0" lvl="0" indent="0" algn="l" rtl="0">
              <a:lnSpc>
                <a:spcPct val="200000"/>
              </a:lnSpc>
              <a:spcBef>
                <a:spcPts val="0"/>
              </a:spcBef>
              <a:spcAft>
                <a:spcPts val="0"/>
              </a:spcAft>
              <a:buClr>
                <a:schemeClr val="dk1"/>
              </a:buClr>
              <a:buSzPts val="3000"/>
              <a:buNone/>
            </a:pPr>
            <a:r>
              <a:rPr lang="ja-JP" sz="3000">
                <a:latin typeface="Noto Sans JP"/>
                <a:ea typeface="Noto Sans JP"/>
                <a:cs typeface="Noto Sans JP"/>
                <a:sym typeface="Noto Sans JP"/>
              </a:rPr>
              <a:t>Appendix –弊社紹介-</a:t>
            </a:r>
            <a:endParaRPr sz="3000">
              <a:latin typeface="Noto Sans JP"/>
              <a:ea typeface="Noto Sans JP"/>
              <a:cs typeface="Noto Sans JP"/>
              <a:sym typeface="Noto Sans J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grpSp>
        <p:nvGrpSpPr>
          <p:cNvPr id="269" name="Google Shape;269;p11"/>
          <p:cNvGrpSpPr/>
          <p:nvPr/>
        </p:nvGrpSpPr>
        <p:grpSpPr>
          <a:xfrm>
            <a:off x="576110" y="1218507"/>
            <a:ext cx="17112364" cy="8535556"/>
            <a:chOff x="0" y="-47625"/>
            <a:chExt cx="4506960" cy="2248048"/>
          </a:xfrm>
        </p:grpSpPr>
        <p:sp>
          <p:nvSpPr>
            <p:cNvPr id="270" name="Google Shape;270;p11"/>
            <p:cNvSpPr/>
            <p:nvPr/>
          </p:nvSpPr>
          <p:spPr>
            <a:xfrm>
              <a:off x="0" y="0"/>
              <a:ext cx="4506960" cy="2200423"/>
            </a:xfrm>
            <a:custGeom>
              <a:avLst/>
              <a:gdLst/>
              <a:ahLst/>
              <a:cxnLst/>
              <a:rect l="l" t="t" r="r" b="b"/>
              <a:pathLst>
                <a:path w="4506960" h="2200423" extrusionOk="0">
                  <a:moveTo>
                    <a:pt x="23073" y="0"/>
                  </a:moveTo>
                  <a:lnTo>
                    <a:pt x="4483887" y="0"/>
                  </a:lnTo>
                  <a:cubicBezTo>
                    <a:pt x="4490006" y="0"/>
                    <a:pt x="4495875" y="2431"/>
                    <a:pt x="4500202" y="6758"/>
                  </a:cubicBezTo>
                  <a:cubicBezTo>
                    <a:pt x="4504529" y="11085"/>
                    <a:pt x="4506960" y="16954"/>
                    <a:pt x="4506960" y="23073"/>
                  </a:cubicBezTo>
                  <a:lnTo>
                    <a:pt x="4506960" y="2177349"/>
                  </a:lnTo>
                  <a:cubicBezTo>
                    <a:pt x="4506960" y="2183469"/>
                    <a:pt x="4504529" y="2189338"/>
                    <a:pt x="4500202" y="2193665"/>
                  </a:cubicBezTo>
                  <a:cubicBezTo>
                    <a:pt x="4495875" y="2197992"/>
                    <a:pt x="4490006" y="2200423"/>
                    <a:pt x="4483887" y="2200423"/>
                  </a:cubicBezTo>
                  <a:lnTo>
                    <a:pt x="23073" y="2200423"/>
                  </a:lnTo>
                  <a:cubicBezTo>
                    <a:pt x="16954" y="2200423"/>
                    <a:pt x="11085" y="2197992"/>
                    <a:pt x="6758" y="2193665"/>
                  </a:cubicBezTo>
                  <a:cubicBezTo>
                    <a:pt x="2431" y="2189338"/>
                    <a:pt x="0" y="2183469"/>
                    <a:pt x="0" y="2177349"/>
                  </a:cubicBezTo>
                  <a:lnTo>
                    <a:pt x="0" y="23073"/>
                  </a:lnTo>
                  <a:cubicBezTo>
                    <a:pt x="0" y="16954"/>
                    <a:pt x="2431" y="11085"/>
                    <a:pt x="6758" y="6758"/>
                  </a:cubicBezTo>
                  <a:cubicBezTo>
                    <a:pt x="11085" y="2431"/>
                    <a:pt x="16954" y="0"/>
                    <a:pt x="23073" y="0"/>
                  </a:cubicBezTo>
                  <a:close/>
                </a:path>
              </a:pathLst>
            </a:custGeom>
            <a:solidFill>
              <a:srgbClr val="FFFFFF"/>
            </a:solidFill>
            <a:ln>
              <a:noFill/>
            </a:ln>
          </p:spPr>
          <p:txBody>
            <a:bodyPr spcFirstLastPara="1" wrap="square" lIns="91425" tIns="180000" rIns="91425" bIns="180000" anchor="t" anchorCtr="0">
              <a:noAutofit/>
            </a:bodyPr>
            <a:lstStyle/>
            <a:p>
              <a:pPr marL="0" marR="0" lvl="0" indent="0" algn="l" rtl="0">
                <a:spcBef>
                  <a:spcPts val="0"/>
                </a:spcBef>
                <a:spcAft>
                  <a:spcPts val="0"/>
                </a:spcAft>
                <a:buNone/>
              </a:pPr>
              <a:endParaRPr sz="1800">
                <a:solidFill>
                  <a:schemeClr val="dk1"/>
                </a:solidFill>
                <a:latin typeface="Noto Sans JP"/>
                <a:ea typeface="Noto Sans JP"/>
                <a:cs typeface="Noto Sans JP"/>
                <a:sym typeface="Noto Sans JP"/>
              </a:endParaRPr>
            </a:p>
          </p:txBody>
        </p:sp>
        <p:sp>
          <p:nvSpPr>
            <p:cNvPr id="271" name="Google Shape;271;p11"/>
            <p:cNvSpPr txBox="1"/>
            <p:nvPr/>
          </p:nvSpPr>
          <p:spPr>
            <a:xfrm>
              <a:off x="0" y="-47625"/>
              <a:ext cx="4506960" cy="2248048"/>
            </a:xfrm>
            <a:prstGeom prst="rect">
              <a:avLst/>
            </a:prstGeom>
            <a:noFill/>
            <a:ln>
              <a:noFill/>
            </a:ln>
          </p:spPr>
          <p:txBody>
            <a:bodyPr spcFirstLastPara="1" wrap="square" lIns="50800" tIns="180000" rIns="50800" bIns="180000" anchor="ctr" anchorCtr="0">
              <a:noAutofit/>
            </a:bodyPr>
            <a:lstStyle/>
            <a:p>
              <a:pPr marL="0" marR="0" lvl="0" indent="0" algn="ctr" rtl="0">
                <a:lnSpc>
                  <a:spcPct val="147722"/>
                </a:lnSpc>
                <a:spcBef>
                  <a:spcPts val="0"/>
                </a:spcBef>
                <a:spcAft>
                  <a:spcPts val="0"/>
                </a:spcAft>
                <a:buNone/>
              </a:pPr>
              <a:endParaRPr sz="1800">
                <a:solidFill>
                  <a:schemeClr val="dk1"/>
                </a:solidFill>
                <a:latin typeface="Noto Sans JP"/>
                <a:ea typeface="Noto Sans JP"/>
                <a:cs typeface="Noto Sans JP"/>
                <a:sym typeface="Noto Sans JP"/>
              </a:endParaRPr>
            </a:p>
          </p:txBody>
        </p:sp>
      </p:grpSp>
      <p:sp>
        <p:nvSpPr>
          <p:cNvPr id="272" name="Google Shape;272;p11"/>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a:solidFill>
                  <a:srgbClr val="545454"/>
                </a:solidFill>
                <a:latin typeface="Noto Sans JP"/>
                <a:ea typeface="Noto Sans JP"/>
                <a:cs typeface="Noto Sans JP"/>
                <a:sym typeface="Noto Sans JP"/>
              </a:rPr>
              <a:t>Realable Inc.</a:t>
            </a:r>
            <a:endParaRPr/>
          </a:p>
        </p:txBody>
      </p:sp>
      <p:sp>
        <p:nvSpPr>
          <p:cNvPr id="273" name="Google Shape;273;p11"/>
          <p:cNvSpPr txBox="1"/>
          <p:nvPr/>
        </p:nvSpPr>
        <p:spPr>
          <a:xfrm>
            <a:off x="3893415" y="248576"/>
            <a:ext cx="10477755" cy="821055"/>
          </a:xfrm>
          <a:prstGeom prst="rect">
            <a:avLst/>
          </a:prstGeom>
          <a:noFill/>
          <a:ln>
            <a:noFill/>
          </a:ln>
        </p:spPr>
        <p:txBody>
          <a:bodyPr spcFirstLastPara="1" wrap="square" lIns="0" tIns="0" rIns="0" bIns="0" anchor="t" anchorCtr="0">
            <a:spAutoFit/>
          </a:bodyPr>
          <a:lstStyle/>
          <a:p>
            <a:pPr marL="0" marR="0" lvl="0" indent="0" algn="ctr" rtl="0">
              <a:lnSpc>
                <a:spcPct val="139979"/>
              </a:lnSpc>
              <a:spcBef>
                <a:spcPts val="0"/>
              </a:spcBef>
              <a:spcAft>
                <a:spcPts val="0"/>
              </a:spcAft>
              <a:buNone/>
            </a:pPr>
            <a:r>
              <a:rPr lang="ja-JP" sz="4800" b="1">
                <a:solidFill>
                  <a:srgbClr val="545454"/>
                </a:solidFill>
                <a:latin typeface="Noto Sans JP"/>
                <a:ea typeface="Noto Sans JP"/>
                <a:cs typeface="Noto Sans JP"/>
                <a:sym typeface="Noto Sans JP"/>
              </a:rPr>
              <a:t>リアラブルとは？</a:t>
            </a:r>
            <a:endParaRPr sz="4800" b="1">
              <a:solidFill>
                <a:srgbClr val="545454"/>
              </a:solidFill>
              <a:latin typeface="Noto Sans JP"/>
              <a:ea typeface="Noto Sans JP"/>
              <a:cs typeface="Noto Sans JP"/>
              <a:sym typeface="Noto Sans JP"/>
            </a:endParaRPr>
          </a:p>
        </p:txBody>
      </p:sp>
      <p:grpSp>
        <p:nvGrpSpPr>
          <p:cNvPr id="274" name="Google Shape;274;p11"/>
          <p:cNvGrpSpPr/>
          <p:nvPr/>
        </p:nvGrpSpPr>
        <p:grpSpPr>
          <a:xfrm>
            <a:off x="990600" y="3896020"/>
            <a:ext cx="8382000" cy="5404416"/>
            <a:chOff x="990600" y="3896020"/>
            <a:chExt cx="8382000" cy="5404416"/>
          </a:xfrm>
        </p:grpSpPr>
        <p:sp>
          <p:nvSpPr>
            <p:cNvPr id="275" name="Google Shape;275;p11"/>
            <p:cNvSpPr/>
            <p:nvPr/>
          </p:nvSpPr>
          <p:spPr>
            <a:xfrm>
              <a:off x="990600" y="3896020"/>
              <a:ext cx="8382000" cy="5404416"/>
            </a:xfrm>
            <a:prstGeom prst="ellipse">
              <a:avLst/>
            </a:prstGeom>
            <a:noFill/>
            <a:ln w="57150" cap="flat" cmpd="sng">
              <a:solidFill>
                <a:srgbClr val="3185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11"/>
            <p:cNvSpPr txBox="1"/>
            <p:nvPr/>
          </p:nvSpPr>
          <p:spPr>
            <a:xfrm>
              <a:off x="1534421" y="5488020"/>
              <a:ext cx="7294359" cy="2220416"/>
            </a:xfrm>
            <a:prstGeom prst="rect">
              <a:avLst/>
            </a:prstGeom>
            <a:noFill/>
            <a:ln>
              <a:noFill/>
            </a:ln>
            <a:effectLst>
              <a:outerShdw blurRad="190500" dist="228600" dir="2700000" algn="ctr">
                <a:srgbClr val="000000">
                  <a:alpha val="29803"/>
                </a:srgbClr>
              </a:outerShdw>
            </a:effectLst>
          </p:spPr>
          <p:txBody>
            <a:bodyPr spcFirstLastPara="1" wrap="square" lIns="0" tIns="0" rIns="0" bIns="0" anchor="t" anchorCtr="0">
              <a:spAutoFit/>
            </a:bodyPr>
            <a:lstStyle/>
            <a:p>
              <a:pPr marL="0" marR="0" lvl="0" indent="0" algn="ctr" rtl="0">
                <a:lnSpc>
                  <a:spcPct val="183750"/>
                </a:lnSpc>
                <a:spcBef>
                  <a:spcPts val="0"/>
                </a:spcBef>
                <a:spcAft>
                  <a:spcPts val="0"/>
                </a:spcAft>
                <a:buNone/>
              </a:pPr>
              <a:r>
                <a:rPr lang="ja-JP" sz="3200">
                  <a:solidFill>
                    <a:srgbClr val="31859B"/>
                  </a:solidFill>
                  <a:latin typeface="Noto Sans JP"/>
                  <a:ea typeface="Noto Sans JP"/>
                  <a:cs typeface="Noto Sans JP"/>
                  <a:sym typeface="Noto Sans JP"/>
                </a:rPr>
                <a:t>ITベンチャー</a:t>
              </a:r>
              <a:r>
                <a:rPr lang="ja-JP" sz="3200">
                  <a:solidFill>
                    <a:srgbClr val="545454"/>
                  </a:solidFill>
                  <a:latin typeface="Noto Sans JP"/>
                  <a:ea typeface="Noto Sans JP"/>
                  <a:cs typeface="Noto Sans JP"/>
                  <a:sym typeface="Noto Sans JP"/>
                </a:rPr>
                <a:t>として</a:t>
              </a:r>
              <a:endParaRPr sz="3200">
                <a:solidFill>
                  <a:srgbClr val="545454"/>
                </a:solidFill>
                <a:latin typeface="Noto Sans JP"/>
                <a:ea typeface="Noto Sans JP"/>
                <a:cs typeface="Noto Sans JP"/>
                <a:sym typeface="Noto Sans JP"/>
              </a:endParaRPr>
            </a:p>
            <a:p>
              <a:pPr marL="0" marR="0" lvl="0" indent="0" algn="ctr" rtl="0">
                <a:lnSpc>
                  <a:spcPct val="140000"/>
                </a:lnSpc>
                <a:spcBef>
                  <a:spcPts val="0"/>
                </a:spcBef>
                <a:spcAft>
                  <a:spcPts val="0"/>
                </a:spcAft>
                <a:buNone/>
              </a:pPr>
              <a:r>
                <a:rPr lang="ja-JP" sz="4200">
                  <a:solidFill>
                    <a:srgbClr val="545454"/>
                  </a:solidFill>
                  <a:latin typeface="Noto Sans JP"/>
                  <a:ea typeface="Noto Sans JP"/>
                  <a:cs typeface="Noto Sans JP"/>
                  <a:sym typeface="Noto Sans JP"/>
                </a:rPr>
                <a:t>AI・データサイエンス</a:t>
              </a:r>
              <a:br>
                <a:rPr lang="ja-JP" sz="4200">
                  <a:solidFill>
                    <a:srgbClr val="545454"/>
                  </a:solidFill>
                  <a:latin typeface="Noto Sans JP"/>
                  <a:ea typeface="Noto Sans JP"/>
                  <a:cs typeface="Noto Sans JP"/>
                  <a:sym typeface="Noto Sans JP"/>
                </a:rPr>
              </a:br>
              <a:r>
                <a:rPr lang="ja-JP" sz="4200">
                  <a:solidFill>
                    <a:srgbClr val="545454"/>
                  </a:solidFill>
                  <a:latin typeface="Noto Sans JP"/>
                  <a:ea typeface="Noto Sans JP"/>
                  <a:cs typeface="Noto Sans JP"/>
                  <a:sym typeface="Noto Sans JP"/>
                </a:rPr>
                <a:t>技術</a:t>
              </a:r>
              <a:endParaRPr sz="4200">
                <a:solidFill>
                  <a:srgbClr val="545454"/>
                </a:solidFill>
                <a:latin typeface="Noto Sans JP"/>
                <a:ea typeface="Noto Sans JP"/>
                <a:cs typeface="Noto Sans JP"/>
                <a:sym typeface="Noto Sans JP"/>
              </a:endParaRPr>
            </a:p>
          </p:txBody>
        </p:sp>
      </p:grpSp>
      <p:sp>
        <p:nvSpPr>
          <p:cNvPr id="277" name="Google Shape;277;p11"/>
          <p:cNvSpPr txBox="1"/>
          <p:nvPr/>
        </p:nvSpPr>
        <p:spPr>
          <a:xfrm>
            <a:off x="1670024" y="1942338"/>
            <a:ext cx="14491337" cy="1412842"/>
          </a:xfrm>
          <a:prstGeom prst="rect">
            <a:avLst/>
          </a:prstGeom>
          <a:noFill/>
          <a:ln w="9525" cap="flat" cmpd="sng">
            <a:solidFill>
              <a:schemeClr val="dk1"/>
            </a:solidFill>
            <a:prstDash val="solid"/>
            <a:round/>
            <a:headEnd type="none" w="sm" len="sm"/>
            <a:tailEnd type="none" w="sm" len="sm"/>
          </a:ln>
        </p:spPr>
        <p:txBody>
          <a:bodyPr spcFirstLastPara="1" wrap="square" lIns="0" tIns="180000" rIns="0" bIns="180000" anchor="ctr" anchorCtr="0">
            <a:spAutoFit/>
          </a:bodyPr>
          <a:lstStyle/>
          <a:p>
            <a:pPr marL="0" marR="0" lvl="0" indent="0" algn="ctr" rtl="0">
              <a:lnSpc>
                <a:spcPct val="150000"/>
              </a:lnSpc>
              <a:spcBef>
                <a:spcPts val="0"/>
              </a:spcBef>
              <a:spcAft>
                <a:spcPts val="0"/>
              </a:spcAft>
              <a:buNone/>
            </a:pPr>
            <a:r>
              <a:rPr lang="ja-JP" sz="2400">
                <a:solidFill>
                  <a:srgbClr val="545454"/>
                </a:solidFill>
                <a:latin typeface="Noto Sans JP"/>
                <a:ea typeface="Noto Sans JP"/>
                <a:cs typeface="Noto Sans JP"/>
                <a:sym typeface="Noto Sans JP"/>
              </a:rPr>
              <a:t>リアラブルは、AIとデータサイエンスの技術を不動産業務領域まで落とし込んでの非効率性を解消し、</a:t>
            </a:r>
            <a:endParaRPr sz="2400">
              <a:solidFill>
                <a:srgbClr val="545454"/>
              </a:solidFill>
              <a:latin typeface="Noto Sans JP"/>
              <a:ea typeface="Noto Sans JP"/>
              <a:cs typeface="Noto Sans JP"/>
              <a:sym typeface="Noto Sans JP"/>
            </a:endParaRPr>
          </a:p>
          <a:p>
            <a:pPr marL="0" marR="0" lvl="0" indent="0" algn="ctr" rtl="0">
              <a:lnSpc>
                <a:spcPct val="150000"/>
              </a:lnSpc>
              <a:spcBef>
                <a:spcPts val="0"/>
              </a:spcBef>
              <a:spcAft>
                <a:spcPts val="0"/>
              </a:spcAft>
              <a:buNone/>
            </a:pPr>
            <a:r>
              <a:rPr lang="ja-JP" sz="2400">
                <a:solidFill>
                  <a:srgbClr val="545454"/>
                </a:solidFill>
                <a:latin typeface="Noto Sans JP"/>
                <a:ea typeface="Noto Sans JP"/>
                <a:cs typeface="Noto Sans JP"/>
                <a:sym typeface="Noto Sans JP"/>
              </a:rPr>
              <a:t>不動産が持つ可能性を最大限まで引き出すことを目指します。</a:t>
            </a:r>
            <a:endParaRPr sz="2400">
              <a:solidFill>
                <a:srgbClr val="545454"/>
              </a:solidFill>
              <a:latin typeface="Noto Sans JP"/>
              <a:ea typeface="Noto Sans JP"/>
              <a:cs typeface="Noto Sans JP"/>
              <a:sym typeface="Noto Sans JP"/>
            </a:endParaRPr>
          </a:p>
        </p:txBody>
      </p:sp>
      <p:grpSp>
        <p:nvGrpSpPr>
          <p:cNvPr id="278" name="Google Shape;278;p11"/>
          <p:cNvGrpSpPr/>
          <p:nvPr/>
        </p:nvGrpSpPr>
        <p:grpSpPr>
          <a:xfrm>
            <a:off x="8322129" y="3896020"/>
            <a:ext cx="8382000" cy="5404416"/>
            <a:chOff x="8322129" y="3896020"/>
            <a:chExt cx="8382000" cy="5404416"/>
          </a:xfrm>
        </p:grpSpPr>
        <p:sp>
          <p:nvSpPr>
            <p:cNvPr id="279" name="Google Shape;279;p11"/>
            <p:cNvSpPr txBox="1"/>
            <p:nvPr/>
          </p:nvSpPr>
          <p:spPr>
            <a:xfrm>
              <a:off x="8865950" y="5488020"/>
              <a:ext cx="7294359" cy="2220416"/>
            </a:xfrm>
            <a:prstGeom prst="rect">
              <a:avLst/>
            </a:prstGeom>
            <a:noFill/>
            <a:ln>
              <a:noFill/>
            </a:ln>
            <a:effectLst>
              <a:outerShdw blurRad="190500" dist="228600" dir="2700000" algn="ctr">
                <a:srgbClr val="000000">
                  <a:alpha val="29803"/>
                </a:srgbClr>
              </a:outerShdw>
            </a:effectLst>
          </p:spPr>
          <p:txBody>
            <a:bodyPr spcFirstLastPara="1" wrap="square" lIns="0" tIns="0" rIns="0" bIns="0" anchor="t" anchorCtr="0">
              <a:spAutoFit/>
            </a:bodyPr>
            <a:lstStyle/>
            <a:p>
              <a:pPr marL="0" marR="0" lvl="0" indent="0" algn="ctr" rtl="0">
                <a:lnSpc>
                  <a:spcPct val="183750"/>
                </a:lnSpc>
                <a:spcBef>
                  <a:spcPts val="0"/>
                </a:spcBef>
                <a:spcAft>
                  <a:spcPts val="0"/>
                </a:spcAft>
                <a:buNone/>
              </a:pPr>
              <a:r>
                <a:rPr lang="ja-JP" sz="3200">
                  <a:solidFill>
                    <a:srgbClr val="E36C09"/>
                  </a:solidFill>
                  <a:latin typeface="Noto Sans JP"/>
                  <a:ea typeface="Noto Sans JP"/>
                  <a:cs typeface="Noto Sans JP"/>
                  <a:sym typeface="Noto Sans JP"/>
                </a:rPr>
                <a:t>宅建業者</a:t>
              </a:r>
              <a:r>
                <a:rPr lang="ja-JP" sz="3200">
                  <a:solidFill>
                    <a:srgbClr val="545454"/>
                  </a:solidFill>
                  <a:latin typeface="Noto Sans JP"/>
                  <a:ea typeface="Noto Sans JP"/>
                  <a:cs typeface="Noto Sans JP"/>
                  <a:sym typeface="Noto Sans JP"/>
                </a:rPr>
                <a:t>として</a:t>
              </a:r>
              <a:endParaRPr sz="3200">
                <a:solidFill>
                  <a:srgbClr val="545454"/>
                </a:solidFill>
                <a:latin typeface="Noto Sans JP"/>
                <a:ea typeface="Noto Sans JP"/>
                <a:cs typeface="Noto Sans JP"/>
                <a:sym typeface="Noto Sans JP"/>
              </a:endParaRPr>
            </a:p>
            <a:p>
              <a:pPr marL="0" marR="0" lvl="0" indent="0" algn="ctr" rtl="0">
                <a:lnSpc>
                  <a:spcPct val="140000"/>
                </a:lnSpc>
                <a:spcBef>
                  <a:spcPts val="0"/>
                </a:spcBef>
                <a:spcAft>
                  <a:spcPts val="0"/>
                </a:spcAft>
                <a:buNone/>
              </a:pPr>
              <a:r>
                <a:rPr lang="ja-JP" sz="4200">
                  <a:solidFill>
                    <a:srgbClr val="545454"/>
                  </a:solidFill>
                  <a:latin typeface="Noto Sans JP"/>
                  <a:ea typeface="Noto Sans JP"/>
                  <a:cs typeface="Noto Sans JP"/>
                  <a:sym typeface="Noto Sans JP"/>
                </a:rPr>
                <a:t>不動産業の</a:t>
              </a:r>
              <a:br>
                <a:rPr lang="ja-JP" sz="4200">
                  <a:solidFill>
                    <a:srgbClr val="545454"/>
                  </a:solidFill>
                  <a:latin typeface="Noto Sans JP"/>
                  <a:ea typeface="Noto Sans JP"/>
                  <a:cs typeface="Noto Sans JP"/>
                  <a:sym typeface="Noto Sans JP"/>
                </a:rPr>
              </a:br>
              <a:r>
                <a:rPr lang="ja-JP" sz="4200">
                  <a:solidFill>
                    <a:srgbClr val="545454"/>
                  </a:solidFill>
                  <a:latin typeface="Noto Sans JP"/>
                  <a:ea typeface="Noto Sans JP"/>
                  <a:cs typeface="Noto Sans JP"/>
                  <a:sym typeface="Noto Sans JP"/>
                </a:rPr>
                <a:t>実務能力</a:t>
              </a:r>
              <a:endParaRPr sz="4200">
                <a:solidFill>
                  <a:srgbClr val="545454"/>
                </a:solidFill>
                <a:latin typeface="Noto Sans JP"/>
                <a:ea typeface="Noto Sans JP"/>
                <a:cs typeface="Noto Sans JP"/>
                <a:sym typeface="Noto Sans JP"/>
              </a:endParaRPr>
            </a:p>
          </p:txBody>
        </p:sp>
        <p:sp>
          <p:nvSpPr>
            <p:cNvPr id="280" name="Google Shape;280;p11"/>
            <p:cNvSpPr/>
            <p:nvPr/>
          </p:nvSpPr>
          <p:spPr>
            <a:xfrm>
              <a:off x="8322129" y="3896020"/>
              <a:ext cx="8382000" cy="5404416"/>
            </a:xfrm>
            <a:prstGeom prst="ellipse">
              <a:avLst/>
            </a:prstGeom>
            <a:noFill/>
            <a:ln w="57150" cap="flat" cmpd="sng">
              <a:solidFill>
                <a:srgbClr val="E36C0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grpSp>
        <p:nvGrpSpPr>
          <p:cNvPr id="285" name="Google Shape;285;p12"/>
          <p:cNvGrpSpPr/>
          <p:nvPr/>
        </p:nvGrpSpPr>
        <p:grpSpPr>
          <a:xfrm>
            <a:off x="576110" y="1218507"/>
            <a:ext cx="17112364" cy="8535556"/>
            <a:chOff x="0" y="-47625"/>
            <a:chExt cx="4506960" cy="2248048"/>
          </a:xfrm>
        </p:grpSpPr>
        <p:sp>
          <p:nvSpPr>
            <p:cNvPr id="286" name="Google Shape;286;p12"/>
            <p:cNvSpPr/>
            <p:nvPr/>
          </p:nvSpPr>
          <p:spPr>
            <a:xfrm>
              <a:off x="0" y="0"/>
              <a:ext cx="4506960" cy="2200423"/>
            </a:xfrm>
            <a:custGeom>
              <a:avLst/>
              <a:gdLst/>
              <a:ahLst/>
              <a:cxnLst/>
              <a:rect l="l" t="t" r="r" b="b"/>
              <a:pathLst>
                <a:path w="4506960" h="2200423" extrusionOk="0">
                  <a:moveTo>
                    <a:pt x="23073" y="0"/>
                  </a:moveTo>
                  <a:lnTo>
                    <a:pt x="4483887" y="0"/>
                  </a:lnTo>
                  <a:cubicBezTo>
                    <a:pt x="4490006" y="0"/>
                    <a:pt x="4495875" y="2431"/>
                    <a:pt x="4500202" y="6758"/>
                  </a:cubicBezTo>
                  <a:cubicBezTo>
                    <a:pt x="4504529" y="11085"/>
                    <a:pt x="4506960" y="16954"/>
                    <a:pt x="4506960" y="23073"/>
                  </a:cubicBezTo>
                  <a:lnTo>
                    <a:pt x="4506960" y="2177349"/>
                  </a:lnTo>
                  <a:cubicBezTo>
                    <a:pt x="4506960" y="2183469"/>
                    <a:pt x="4504529" y="2189338"/>
                    <a:pt x="4500202" y="2193665"/>
                  </a:cubicBezTo>
                  <a:cubicBezTo>
                    <a:pt x="4495875" y="2197992"/>
                    <a:pt x="4490006" y="2200423"/>
                    <a:pt x="4483887" y="2200423"/>
                  </a:cubicBezTo>
                  <a:lnTo>
                    <a:pt x="23073" y="2200423"/>
                  </a:lnTo>
                  <a:cubicBezTo>
                    <a:pt x="16954" y="2200423"/>
                    <a:pt x="11085" y="2197992"/>
                    <a:pt x="6758" y="2193665"/>
                  </a:cubicBezTo>
                  <a:cubicBezTo>
                    <a:pt x="2431" y="2189338"/>
                    <a:pt x="0" y="2183469"/>
                    <a:pt x="0" y="2177349"/>
                  </a:cubicBezTo>
                  <a:lnTo>
                    <a:pt x="0" y="23073"/>
                  </a:lnTo>
                  <a:cubicBezTo>
                    <a:pt x="0" y="16954"/>
                    <a:pt x="2431" y="11085"/>
                    <a:pt x="6758" y="6758"/>
                  </a:cubicBezTo>
                  <a:cubicBezTo>
                    <a:pt x="11085" y="2431"/>
                    <a:pt x="16954" y="0"/>
                    <a:pt x="23073" y="0"/>
                  </a:cubicBezTo>
                  <a:close/>
                </a:path>
              </a:pathLst>
            </a:custGeom>
            <a:solidFill>
              <a:srgbClr val="FFFFFF"/>
            </a:solidFill>
            <a:ln>
              <a:noFill/>
            </a:ln>
          </p:spPr>
          <p:txBody>
            <a:bodyPr spcFirstLastPara="1" wrap="square" lIns="91425" tIns="180000" rIns="91425" bIns="180000" anchor="t" anchorCtr="0">
              <a:noAutofit/>
            </a:bodyPr>
            <a:lstStyle/>
            <a:p>
              <a:pPr marL="0" marR="0" lvl="0" indent="0" algn="l" rtl="0">
                <a:spcBef>
                  <a:spcPts val="0"/>
                </a:spcBef>
                <a:spcAft>
                  <a:spcPts val="0"/>
                </a:spcAft>
                <a:buNone/>
              </a:pPr>
              <a:endParaRPr sz="1800">
                <a:solidFill>
                  <a:schemeClr val="dk1"/>
                </a:solidFill>
                <a:latin typeface="Noto Sans JP"/>
                <a:ea typeface="Noto Sans JP"/>
                <a:cs typeface="Noto Sans JP"/>
                <a:sym typeface="Noto Sans JP"/>
              </a:endParaRPr>
            </a:p>
          </p:txBody>
        </p:sp>
        <p:sp>
          <p:nvSpPr>
            <p:cNvPr id="287" name="Google Shape;287;p12"/>
            <p:cNvSpPr txBox="1"/>
            <p:nvPr/>
          </p:nvSpPr>
          <p:spPr>
            <a:xfrm>
              <a:off x="0" y="-47625"/>
              <a:ext cx="4506960" cy="2248048"/>
            </a:xfrm>
            <a:prstGeom prst="rect">
              <a:avLst/>
            </a:prstGeom>
            <a:noFill/>
            <a:ln>
              <a:noFill/>
            </a:ln>
          </p:spPr>
          <p:txBody>
            <a:bodyPr spcFirstLastPara="1" wrap="square" lIns="50800" tIns="180000" rIns="50800" bIns="180000" anchor="ctr" anchorCtr="0">
              <a:noAutofit/>
            </a:bodyPr>
            <a:lstStyle/>
            <a:p>
              <a:pPr marL="0" marR="0" lvl="0" indent="0" algn="ctr" rtl="0">
                <a:lnSpc>
                  <a:spcPct val="147722"/>
                </a:lnSpc>
                <a:spcBef>
                  <a:spcPts val="0"/>
                </a:spcBef>
                <a:spcAft>
                  <a:spcPts val="0"/>
                </a:spcAft>
                <a:buNone/>
              </a:pPr>
              <a:endParaRPr sz="1800">
                <a:solidFill>
                  <a:schemeClr val="dk1"/>
                </a:solidFill>
                <a:latin typeface="Noto Sans JP"/>
                <a:ea typeface="Noto Sans JP"/>
                <a:cs typeface="Noto Sans JP"/>
                <a:sym typeface="Noto Sans JP"/>
              </a:endParaRPr>
            </a:p>
          </p:txBody>
        </p:sp>
      </p:grpSp>
      <p:sp>
        <p:nvSpPr>
          <p:cNvPr id="288" name="Google Shape;288;p12"/>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a:solidFill>
                  <a:srgbClr val="545454"/>
                </a:solidFill>
                <a:latin typeface="Noto Sans JP"/>
                <a:ea typeface="Noto Sans JP"/>
                <a:cs typeface="Noto Sans JP"/>
                <a:sym typeface="Noto Sans JP"/>
              </a:rPr>
              <a:t>Realable Inc.</a:t>
            </a:r>
            <a:endParaRPr/>
          </a:p>
        </p:txBody>
      </p:sp>
      <p:sp>
        <p:nvSpPr>
          <p:cNvPr id="289" name="Google Shape;289;p12"/>
          <p:cNvSpPr txBox="1"/>
          <p:nvPr/>
        </p:nvSpPr>
        <p:spPr>
          <a:xfrm>
            <a:off x="3893415" y="248576"/>
            <a:ext cx="10477755" cy="821055"/>
          </a:xfrm>
          <a:prstGeom prst="rect">
            <a:avLst/>
          </a:prstGeom>
          <a:noFill/>
          <a:ln>
            <a:noFill/>
          </a:ln>
        </p:spPr>
        <p:txBody>
          <a:bodyPr spcFirstLastPara="1" wrap="square" lIns="0" tIns="0" rIns="0" bIns="0" anchor="t" anchorCtr="0">
            <a:spAutoFit/>
          </a:bodyPr>
          <a:lstStyle/>
          <a:p>
            <a:pPr marL="0" marR="0" lvl="0" indent="0" algn="ctr" rtl="0">
              <a:lnSpc>
                <a:spcPct val="139979"/>
              </a:lnSpc>
              <a:spcBef>
                <a:spcPts val="0"/>
              </a:spcBef>
              <a:spcAft>
                <a:spcPts val="0"/>
              </a:spcAft>
              <a:buNone/>
            </a:pPr>
            <a:r>
              <a:rPr lang="ja-JP" sz="4800" b="1">
                <a:solidFill>
                  <a:srgbClr val="545454"/>
                </a:solidFill>
                <a:latin typeface="Noto Sans JP"/>
                <a:ea typeface="Noto Sans JP"/>
                <a:cs typeface="Noto Sans JP"/>
                <a:sym typeface="Noto Sans JP"/>
              </a:rPr>
              <a:t>創業メンバー</a:t>
            </a:r>
            <a:endParaRPr sz="4800" b="1">
              <a:solidFill>
                <a:srgbClr val="545454"/>
              </a:solidFill>
              <a:latin typeface="Noto Sans JP"/>
              <a:ea typeface="Noto Sans JP"/>
              <a:cs typeface="Noto Sans JP"/>
              <a:sym typeface="Noto Sans JP"/>
            </a:endParaRPr>
          </a:p>
        </p:txBody>
      </p:sp>
      <p:sp>
        <p:nvSpPr>
          <p:cNvPr id="290" name="Google Shape;290;p12"/>
          <p:cNvSpPr txBox="1"/>
          <p:nvPr/>
        </p:nvSpPr>
        <p:spPr>
          <a:xfrm>
            <a:off x="9144000" y="4400550"/>
            <a:ext cx="7294359" cy="12268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ja-JP" sz="7200">
                <a:solidFill>
                  <a:srgbClr val="01A17F"/>
                </a:solidFill>
                <a:latin typeface="Noto Sans JP"/>
                <a:ea typeface="Noto Sans JP"/>
                <a:cs typeface="Noto Sans JP"/>
                <a:sym typeface="Noto Sans JP"/>
              </a:rPr>
              <a:t>斉藤巧</a:t>
            </a:r>
            <a:endParaRPr sz="7200">
              <a:solidFill>
                <a:srgbClr val="01A17F"/>
              </a:solidFill>
              <a:latin typeface="Noto Sans JP"/>
              <a:ea typeface="Noto Sans JP"/>
              <a:cs typeface="Noto Sans JP"/>
              <a:sym typeface="Noto Sans JP"/>
            </a:endParaRPr>
          </a:p>
        </p:txBody>
      </p:sp>
      <p:sp>
        <p:nvSpPr>
          <p:cNvPr id="291" name="Google Shape;291;p12"/>
          <p:cNvSpPr txBox="1"/>
          <p:nvPr/>
        </p:nvSpPr>
        <p:spPr>
          <a:xfrm>
            <a:off x="9132292" y="3619500"/>
            <a:ext cx="7294359" cy="71247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ja-JP" sz="4200">
                <a:solidFill>
                  <a:srgbClr val="545454"/>
                </a:solidFill>
                <a:latin typeface="Noto Sans JP"/>
                <a:ea typeface="Noto Sans JP"/>
                <a:cs typeface="Noto Sans JP"/>
                <a:sym typeface="Noto Sans JP"/>
              </a:rPr>
              <a:t>CTO</a:t>
            </a:r>
            <a:endParaRPr/>
          </a:p>
        </p:txBody>
      </p:sp>
      <p:sp>
        <p:nvSpPr>
          <p:cNvPr id="292" name="Google Shape;292;p12"/>
          <p:cNvSpPr txBox="1"/>
          <p:nvPr/>
        </p:nvSpPr>
        <p:spPr>
          <a:xfrm>
            <a:off x="9397582" y="6743700"/>
            <a:ext cx="7040777" cy="2864502"/>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ja-JP" sz="1800">
                <a:solidFill>
                  <a:srgbClr val="545454"/>
                </a:solidFill>
                <a:latin typeface="Noto Sans JP"/>
                <a:ea typeface="Noto Sans JP"/>
                <a:cs typeface="Noto Sans JP"/>
                <a:sym typeface="Noto Sans JP"/>
              </a:rPr>
              <a:t>東京大学東大工学系研究科機械工学専攻修了後、大手メーカーでエンジニアとして経験を積んだ後フリーランスとして独立、独立後AIベンチャーから大手テック企業に至るまで様々なプロジェクトに携わりました。AI、データサイエンス、そしてソフトウェア開発の全領域において豊富な実務経験を有しています。また、AIコンペでの入賞歴を持ち、最新技術に関する知見も豊富なため、先進的な不動産テックとして新たなサービスを生み出す技術力があります。</a:t>
            </a:r>
            <a:endParaRPr sz="1800">
              <a:solidFill>
                <a:srgbClr val="545454"/>
              </a:solidFill>
              <a:latin typeface="Noto Sans JP"/>
              <a:ea typeface="Noto Sans JP"/>
              <a:cs typeface="Noto Sans JP"/>
              <a:sym typeface="Noto Sans JP"/>
            </a:endParaRPr>
          </a:p>
        </p:txBody>
      </p:sp>
      <p:sp>
        <p:nvSpPr>
          <p:cNvPr id="293" name="Google Shape;293;p12"/>
          <p:cNvSpPr txBox="1"/>
          <p:nvPr/>
        </p:nvSpPr>
        <p:spPr>
          <a:xfrm>
            <a:off x="9220200" y="5947293"/>
            <a:ext cx="7141959" cy="527452"/>
          </a:xfrm>
          <a:prstGeom prst="rect">
            <a:avLst/>
          </a:prstGeom>
          <a:noFill/>
          <a:ln>
            <a:noFill/>
          </a:ln>
        </p:spPr>
        <p:txBody>
          <a:bodyPr spcFirstLastPara="1" wrap="square" lIns="0" tIns="0" rIns="0" bIns="0" anchor="t" anchorCtr="0">
            <a:spAutoFit/>
          </a:bodyPr>
          <a:lstStyle/>
          <a:p>
            <a:pPr marL="0" marR="0" lvl="0" indent="0" algn="ctr" rtl="0">
              <a:lnSpc>
                <a:spcPct val="139993"/>
              </a:lnSpc>
              <a:spcBef>
                <a:spcPts val="0"/>
              </a:spcBef>
              <a:spcAft>
                <a:spcPts val="0"/>
              </a:spcAft>
              <a:buNone/>
            </a:pPr>
            <a:r>
              <a:rPr lang="ja-JP" sz="3133">
                <a:solidFill>
                  <a:srgbClr val="01A17F"/>
                </a:solidFill>
                <a:latin typeface="Noto Sans JP"/>
                <a:ea typeface="Noto Sans JP"/>
                <a:cs typeface="Noto Sans JP"/>
                <a:sym typeface="Noto Sans JP"/>
              </a:rPr>
              <a:t>Takumi saito</a:t>
            </a:r>
            <a:endParaRPr sz="3133">
              <a:solidFill>
                <a:srgbClr val="01A17F"/>
              </a:solidFill>
              <a:latin typeface="Noto Sans JP"/>
              <a:ea typeface="Noto Sans JP"/>
              <a:cs typeface="Noto Sans JP"/>
              <a:sym typeface="Noto Sans JP"/>
            </a:endParaRPr>
          </a:p>
        </p:txBody>
      </p:sp>
      <p:sp>
        <p:nvSpPr>
          <p:cNvPr id="294" name="Google Shape;294;p12"/>
          <p:cNvSpPr txBox="1"/>
          <p:nvPr/>
        </p:nvSpPr>
        <p:spPr>
          <a:xfrm>
            <a:off x="1416442" y="4400550"/>
            <a:ext cx="7294359" cy="122682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ja-JP" sz="7200">
                <a:solidFill>
                  <a:srgbClr val="01A17F"/>
                </a:solidFill>
                <a:latin typeface="Noto Sans JP"/>
                <a:ea typeface="Noto Sans JP"/>
                <a:cs typeface="Noto Sans JP"/>
                <a:sym typeface="Noto Sans JP"/>
              </a:rPr>
              <a:t>肥川成希</a:t>
            </a:r>
            <a:endParaRPr sz="7200">
              <a:solidFill>
                <a:srgbClr val="01A17F"/>
              </a:solidFill>
              <a:latin typeface="Noto Sans JP"/>
              <a:ea typeface="Noto Sans JP"/>
              <a:cs typeface="Noto Sans JP"/>
              <a:sym typeface="Noto Sans JP"/>
            </a:endParaRPr>
          </a:p>
        </p:txBody>
      </p:sp>
      <p:sp>
        <p:nvSpPr>
          <p:cNvPr id="295" name="Google Shape;295;p12"/>
          <p:cNvSpPr txBox="1"/>
          <p:nvPr/>
        </p:nvSpPr>
        <p:spPr>
          <a:xfrm>
            <a:off x="1404734" y="3619500"/>
            <a:ext cx="7294359" cy="71247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ja-JP" sz="4200">
                <a:solidFill>
                  <a:srgbClr val="545454"/>
                </a:solidFill>
                <a:latin typeface="Noto Sans JP"/>
                <a:ea typeface="Noto Sans JP"/>
                <a:cs typeface="Noto Sans JP"/>
                <a:sym typeface="Noto Sans JP"/>
              </a:rPr>
              <a:t>CEO/CFO</a:t>
            </a:r>
            <a:endParaRPr/>
          </a:p>
        </p:txBody>
      </p:sp>
      <p:sp>
        <p:nvSpPr>
          <p:cNvPr id="296" name="Google Shape;296;p12"/>
          <p:cNvSpPr txBox="1"/>
          <p:nvPr/>
        </p:nvSpPr>
        <p:spPr>
          <a:xfrm>
            <a:off x="1670024" y="6743700"/>
            <a:ext cx="6763779" cy="2449004"/>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ja-JP" sz="1800">
                <a:solidFill>
                  <a:srgbClr val="545454"/>
                </a:solidFill>
                <a:latin typeface="Noto Sans JP"/>
                <a:ea typeface="Noto Sans JP"/>
                <a:cs typeface="Noto Sans JP"/>
                <a:sym typeface="Noto Sans JP"/>
              </a:rPr>
              <a:t>東京大学経済学部卒業。宅地建物取引士。不動産仲介業での実務経験があり、業界知識が豊富にあります。過去には事業会社向けにデータ活用を目的とした経営コンサルティング・DXプロジェクトも手掛け、データドリブンな経営に関するノウハウを有しています。プログラミング（Python、VBA）とデータベースに関してもスキルを持ち、システム開発において的確な提案を致します。</a:t>
            </a:r>
            <a:endParaRPr sz="1800">
              <a:solidFill>
                <a:srgbClr val="545454"/>
              </a:solidFill>
              <a:latin typeface="Noto Sans JP"/>
              <a:ea typeface="Noto Sans JP"/>
              <a:cs typeface="Noto Sans JP"/>
              <a:sym typeface="Noto Sans JP"/>
            </a:endParaRPr>
          </a:p>
        </p:txBody>
      </p:sp>
      <p:sp>
        <p:nvSpPr>
          <p:cNvPr id="297" name="Google Shape;297;p12"/>
          <p:cNvSpPr txBox="1"/>
          <p:nvPr/>
        </p:nvSpPr>
        <p:spPr>
          <a:xfrm>
            <a:off x="1492642" y="5947293"/>
            <a:ext cx="7141959" cy="527452"/>
          </a:xfrm>
          <a:prstGeom prst="rect">
            <a:avLst/>
          </a:prstGeom>
          <a:noFill/>
          <a:ln>
            <a:noFill/>
          </a:ln>
        </p:spPr>
        <p:txBody>
          <a:bodyPr spcFirstLastPara="1" wrap="square" lIns="0" tIns="0" rIns="0" bIns="0" anchor="t" anchorCtr="0">
            <a:spAutoFit/>
          </a:bodyPr>
          <a:lstStyle/>
          <a:p>
            <a:pPr marL="0" marR="0" lvl="0" indent="0" algn="ctr" rtl="0">
              <a:lnSpc>
                <a:spcPct val="139993"/>
              </a:lnSpc>
              <a:spcBef>
                <a:spcPts val="0"/>
              </a:spcBef>
              <a:spcAft>
                <a:spcPts val="0"/>
              </a:spcAft>
              <a:buNone/>
            </a:pPr>
            <a:r>
              <a:rPr lang="ja-JP" sz="3133">
                <a:solidFill>
                  <a:srgbClr val="01A17F"/>
                </a:solidFill>
                <a:latin typeface="Noto Sans JP"/>
                <a:ea typeface="Noto Sans JP"/>
                <a:cs typeface="Noto Sans JP"/>
                <a:sym typeface="Noto Sans JP"/>
              </a:rPr>
              <a:t>Naruki hikawa</a:t>
            </a:r>
            <a:endParaRPr sz="3133">
              <a:solidFill>
                <a:srgbClr val="01A17F"/>
              </a:solidFill>
              <a:latin typeface="Noto Sans JP"/>
              <a:ea typeface="Noto Sans JP"/>
              <a:cs typeface="Noto Sans JP"/>
              <a:sym typeface="Noto Sans JP"/>
            </a:endParaRPr>
          </a:p>
        </p:txBody>
      </p:sp>
      <p:sp>
        <p:nvSpPr>
          <p:cNvPr id="298" name="Google Shape;298;p12"/>
          <p:cNvSpPr txBox="1"/>
          <p:nvPr/>
        </p:nvSpPr>
        <p:spPr>
          <a:xfrm>
            <a:off x="1670024" y="1942338"/>
            <a:ext cx="14491337" cy="1412842"/>
          </a:xfrm>
          <a:prstGeom prst="rect">
            <a:avLst/>
          </a:prstGeom>
          <a:noFill/>
          <a:ln w="9525" cap="flat" cmpd="sng">
            <a:solidFill>
              <a:schemeClr val="dk1"/>
            </a:solidFill>
            <a:prstDash val="solid"/>
            <a:round/>
            <a:headEnd type="none" w="sm" len="sm"/>
            <a:tailEnd type="none" w="sm" len="sm"/>
          </a:ln>
        </p:spPr>
        <p:txBody>
          <a:bodyPr spcFirstLastPara="1" wrap="square" lIns="0" tIns="180000" rIns="0" bIns="180000" anchor="ctr" anchorCtr="0">
            <a:spAutoFit/>
          </a:bodyPr>
          <a:lstStyle/>
          <a:p>
            <a:pPr marL="0" marR="0" lvl="0" indent="0" algn="ctr" rtl="0">
              <a:lnSpc>
                <a:spcPct val="150000"/>
              </a:lnSpc>
              <a:spcBef>
                <a:spcPts val="0"/>
              </a:spcBef>
              <a:spcAft>
                <a:spcPts val="0"/>
              </a:spcAft>
              <a:buNone/>
            </a:pPr>
            <a:r>
              <a:rPr lang="ja-JP" sz="2400">
                <a:solidFill>
                  <a:srgbClr val="545454"/>
                </a:solidFill>
                <a:latin typeface="Noto Sans JP"/>
                <a:ea typeface="Noto Sans JP"/>
                <a:cs typeface="Noto Sans JP"/>
                <a:sym typeface="Noto Sans JP"/>
              </a:rPr>
              <a:t>リアラブルは、東大卒の２名により創立された不動産テックベンチャーです。</a:t>
            </a:r>
            <a:endParaRPr sz="2400">
              <a:solidFill>
                <a:srgbClr val="545454"/>
              </a:solidFill>
              <a:latin typeface="Noto Sans JP"/>
              <a:ea typeface="Noto Sans JP"/>
              <a:cs typeface="Noto Sans JP"/>
              <a:sym typeface="Noto Sans JP"/>
            </a:endParaRPr>
          </a:p>
          <a:p>
            <a:pPr marL="0" marR="0" lvl="0" indent="0" algn="ctr" rtl="0">
              <a:lnSpc>
                <a:spcPct val="150000"/>
              </a:lnSpc>
              <a:spcBef>
                <a:spcPts val="0"/>
              </a:spcBef>
              <a:spcAft>
                <a:spcPts val="0"/>
              </a:spcAft>
              <a:buNone/>
            </a:pPr>
            <a:r>
              <a:rPr lang="ja-JP" sz="2400">
                <a:solidFill>
                  <a:srgbClr val="545454"/>
                </a:solidFill>
                <a:latin typeface="Noto Sans JP"/>
                <a:ea typeface="Noto Sans JP"/>
                <a:cs typeface="Noto Sans JP"/>
                <a:sym typeface="Noto Sans JP"/>
              </a:rPr>
              <a:t>様々な業種・業界を経て得た知見と、最先端の技術力を持ち合わせています。</a:t>
            </a:r>
            <a:endParaRPr sz="2400">
              <a:solidFill>
                <a:srgbClr val="545454"/>
              </a:solidFill>
              <a:latin typeface="Noto Sans JP"/>
              <a:ea typeface="Noto Sans JP"/>
              <a:cs typeface="Noto Sans JP"/>
              <a:sym typeface="Noto Sans J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3"/>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304" name="Google Shape;304;p13"/>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13</a:t>
            </a:fld>
            <a:endParaRPr/>
          </a:p>
        </p:txBody>
      </p:sp>
      <p:cxnSp>
        <p:nvCxnSpPr>
          <p:cNvPr id="305" name="Google Shape;305;p13"/>
          <p:cNvCxnSpPr/>
          <p:nvPr/>
        </p:nvCxnSpPr>
        <p:spPr>
          <a:xfrm>
            <a:off x="1089213" y="4803341"/>
            <a:ext cx="16318005" cy="0"/>
          </a:xfrm>
          <a:prstGeom prst="straightConnector1">
            <a:avLst/>
          </a:prstGeom>
          <a:noFill/>
          <a:ln w="38100" cap="flat" cmpd="sng">
            <a:solidFill>
              <a:srgbClr val="002060"/>
            </a:solidFill>
            <a:prstDash val="solid"/>
            <a:round/>
            <a:headEnd type="none" w="sm" len="sm"/>
            <a:tailEnd type="none" w="sm" len="sm"/>
          </a:ln>
        </p:spPr>
      </p:cxnSp>
      <p:sp>
        <p:nvSpPr>
          <p:cNvPr id="306" name="Google Shape;306;p13"/>
          <p:cNvSpPr txBox="1">
            <a:spLocks noGrp="1"/>
          </p:cNvSpPr>
          <p:nvPr>
            <p:ph type="body" idx="1"/>
          </p:nvPr>
        </p:nvSpPr>
        <p:spPr>
          <a:xfrm>
            <a:off x="1257300" y="1745507"/>
            <a:ext cx="15773400" cy="6750330"/>
          </a:xfrm>
          <a:prstGeom prst="rect">
            <a:avLst/>
          </a:prstGeom>
          <a:noFill/>
          <a:ln>
            <a:noFill/>
          </a:ln>
        </p:spPr>
        <p:txBody>
          <a:bodyPr spcFirstLastPara="1" wrap="square" lIns="137150" tIns="68575" rIns="137150" bIns="68575" anchor="ctr" anchorCtr="0">
            <a:normAutofit/>
          </a:bodyPr>
          <a:lstStyle/>
          <a:p>
            <a:pPr marL="0" lvl="0" indent="0" algn="l" rtl="0">
              <a:lnSpc>
                <a:spcPct val="200000"/>
              </a:lnSpc>
              <a:spcBef>
                <a:spcPts val="0"/>
              </a:spcBef>
              <a:spcAft>
                <a:spcPts val="0"/>
              </a:spcAft>
              <a:buClr>
                <a:schemeClr val="dk1"/>
              </a:buClr>
              <a:buSzPts val="3000"/>
              <a:buNone/>
            </a:pPr>
            <a:r>
              <a:rPr lang="ja-JP" altLang="en-US" sz="3000" dirty="0">
                <a:latin typeface="Noto Sans JP"/>
                <a:ea typeface="Noto Sans JP"/>
                <a:cs typeface="Noto Sans JP"/>
                <a:sym typeface="Noto Sans JP"/>
              </a:rPr>
              <a:t>その他</a:t>
            </a:r>
            <a:r>
              <a:rPr lang="ja-JP" sz="3000" dirty="0">
                <a:latin typeface="Noto Sans JP"/>
                <a:ea typeface="Noto Sans JP"/>
                <a:cs typeface="Noto Sans JP"/>
                <a:sym typeface="Noto Sans JP"/>
              </a:rPr>
              <a:t>不動産</a:t>
            </a:r>
            <a:r>
              <a:rPr lang="en-US" altLang="ja-JP" sz="3000" dirty="0">
                <a:latin typeface="Noto Sans JP"/>
                <a:ea typeface="Noto Sans JP"/>
                <a:cs typeface="Noto Sans JP"/>
                <a:sym typeface="Noto Sans JP"/>
              </a:rPr>
              <a:t>IT</a:t>
            </a:r>
            <a:r>
              <a:rPr lang="ja-JP" sz="3000" dirty="0">
                <a:latin typeface="Noto Sans JP"/>
                <a:ea typeface="Noto Sans JP"/>
                <a:cs typeface="Noto Sans JP"/>
                <a:sym typeface="Noto Sans JP"/>
              </a:rPr>
              <a:t>サービス</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311" name="Google Shape;311;p14"/>
          <p:cNvGrpSpPr/>
          <p:nvPr/>
        </p:nvGrpSpPr>
        <p:grpSpPr>
          <a:xfrm>
            <a:off x="608818" y="1283315"/>
            <a:ext cx="17112364" cy="8535556"/>
            <a:chOff x="0" y="-47625"/>
            <a:chExt cx="4506960" cy="2248048"/>
          </a:xfrm>
        </p:grpSpPr>
        <p:sp>
          <p:nvSpPr>
            <p:cNvPr id="312" name="Google Shape;312;p14"/>
            <p:cNvSpPr/>
            <p:nvPr/>
          </p:nvSpPr>
          <p:spPr>
            <a:xfrm>
              <a:off x="0" y="0"/>
              <a:ext cx="4506960" cy="2200423"/>
            </a:xfrm>
            <a:custGeom>
              <a:avLst/>
              <a:gdLst/>
              <a:ahLst/>
              <a:cxnLst/>
              <a:rect l="l" t="t" r="r" b="b"/>
              <a:pathLst>
                <a:path w="4506960" h="2200423" extrusionOk="0">
                  <a:moveTo>
                    <a:pt x="23073" y="0"/>
                  </a:moveTo>
                  <a:lnTo>
                    <a:pt x="4483887" y="0"/>
                  </a:lnTo>
                  <a:cubicBezTo>
                    <a:pt x="4490006" y="0"/>
                    <a:pt x="4495875" y="2431"/>
                    <a:pt x="4500202" y="6758"/>
                  </a:cubicBezTo>
                  <a:cubicBezTo>
                    <a:pt x="4504529" y="11085"/>
                    <a:pt x="4506960" y="16954"/>
                    <a:pt x="4506960" y="23073"/>
                  </a:cubicBezTo>
                  <a:lnTo>
                    <a:pt x="4506960" y="2177349"/>
                  </a:lnTo>
                  <a:cubicBezTo>
                    <a:pt x="4506960" y="2183469"/>
                    <a:pt x="4504529" y="2189338"/>
                    <a:pt x="4500202" y="2193665"/>
                  </a:cubicBezTo>
                  <a:cubicBezTo>
                    <a:pt x="4495875" y="2197992"/>
                    <a:pt x="4490006" y="2200423"/>
                    <a:pt x="4483887" y="2200423"/>
                  </a:cubicBezTo>
                  <a:lnTo>
                    <a:pt x="23073" y="2200423"/>
                  </a:lnTo>
                  <a:cubicBezTo>
                    <a:pt x="16954" y="2200423"/>
                    <a:pt x="11085" y="2197992"/>
                    <a:pt x="6758" y="2193665"/>
                  </a:cubicBezTo>
                  <a:cubicBezTo>
                    <a:pt x="2431" y="2189338"/>
                    <a:pt x="0" y="2183469"/>
                    <a:pt x="0" y="2177349"/>
                  </a:cubicBezTo>
                  <a:lnTo>
                    <a:pt x="0" y="23073"/>
                  </a:lnTo>
                  <a:cubicBezTo>
                    <a:pt x="0" y="16954"/>
                    <a:pt x="2431" y="11085"/>
                    <a:pt x="6758" y="6758"/>
                  </a:cubicBezTo>
                  <a:cubicBezTo>
                    <a:pt x="11085" y="2431"/>
                    <a:pt x="16954" y="0"/>
                    <a:pt x="2307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Noto Sans JP"/>
                <a:ea typeface="Noto Sans JP"/>
                <a:cs typeface="Noto Sans JP"/>
                <a:sym typeface="Noto Sans JP"/>
              </a:endParaRPr>
            </a:p>
          </p:txBody>
        </p:sp>
        <p:sp>
          <p:nvSpPr>
            <p:cNvPr id="313" name="Google Shape;313;p14"/>
            <p:cNvSpPr txBox="1"/>
            <p:nvPr/>
          </p:nvSpPr>
          <p:spPr>
            <a:xfrm>
              <a:off x="0" y="-47625"/>
              <a:ext cx="4506960" cy="2248048"/>
            </a:xfrm>
            <a:prstGeom prst="rect">
              <a:avLst/>
            </a:prstGeom>
            <a:noFill/>
            <a:ln>
              <a:noFill/>
            </a:ln>
          </p:spPr>
          <p:txBody>
            <a:bodyPr spcFirstLastPara="1" wrap="square" lIns="50800" tIns="50800" rIns="50800" bIns="50800" anchor="ctr" anchorCtr="0">
              <a:noAutofit/>
            </a:bodyPr>
            <a:lstStyle/>
            <a:p>
              <a:pPr marL="410209" marR="0" lvl="1" indent="-90805" algn="ctr" rtl="0">
                <a:lnSpc>
                  <a:spcPct val="147722"/>
                </a:lnSpc>
                <a:spcBef>
                  <a:spcPts val="0"/>
                </a:spcBef>
                <a:spcAft>
                  <a:spcPts val="0"/>
                </a:spcAft>
                <a:buClr>
                  <a:schemeClr val="dk1"/>
                </a:buClr>
                <a:buSzPts val="1800"/>
                <a:buFont typeface="Arial"/>
                <a:buNone/>
              </a:pPr>
              <a:endParaRPr sz="1800" b="0" i="0" u="none" strike="noStrike" cap="none">
                <a:solidFill>
                  <a:schemeClr val="dk1"/>
                </a:solidFill>
                <a:latin typeface="Noto Sans JP"/>
                <a:ea typeface="Noto Sans JP"/>
                <a:cs typeface="Noto Sans JP"/>
                <a:sym typeface="Noto Sans JP"/>
              </a:endParaRPr>
            </a:p>
          </p:txBody>
        </p:sp>
      </p:grpSp>
      <p:sp>
        <p:nvSpPr>
          <p:cNvPr id="314" name="Google Shape;314;p14"/>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a:solidFill>
                  <a:srgbClr val="545454"/>
                </a:solidFill>
                <a:latin typeface="Noto Sans JP"/>
                <a:ea typeface="Noto Sans JP"/>
                <a:cs typeface="Noto Sans JP"/>
                <a:sym typeface="Noto Sans JP"/>
              </a:rPr>
              <a:t>Realable Inc.</a:t>
            </a:r>
            <a:endParaRPr/>
          </a:p>
        </p:txBody>
      </p:sp>
      <p:sp>
        <p:nvSpPr>
          <p:cNvPr id="315" name="Google Shape;315;p14"/>
          <p:cNvSpPr txBox="1"/>
          <p:nvPr/>
        </p:nvSpPr>
        <p:spPr>
          <a:xfrm>
            <a:off x="3893415" y="248576"/>
            <a:ext cx="10477755" cy="821055"/>
          </a:xfrm>
          <a:prstGeom prst="rect">
            <a:avLst/>
          </a:prstGeom>
          <a:noFill/>
          <a:ln>
            <a:noFill/>
          </a:ln>
        </p:spPr>
        <p:txBody>
          <a:bodyPr spcFirstLastPara="1" wrap="square" lIns="0" tIns="0" rIns="0" bIns="0" anchor="t" anchorCtr="0">
            <a:spAutoFit/>
          </a:bodyPr>
          <a:lstStyle/>
          <a:p>
            <a:pPr marL="0" marR="0" lvl="0" indent="0" algn="ctr" rtl="0">
              <a:lnSpc>
                <a:spcPct val="139979"/>
              </a:lnSpc>
              <a:spcBef>
                <a:spcPts val="0"/>
              </a:spcBef>
              <a:spcAft>
                <a:spcPts val="0"/>
              </a:spcAft>
              <a:buNone/>
            </a:pPr>
            <a:r>
              <a:rPr lang="ja-JP" sz="4800">
                <a:solidFill>
                  <a:srgbClr val="545454"/>
                </a:solidFill>
                <a:latin typeface="Calibri"/>
                <a:ea typeface="Calibri"/>
                <a:cs typeface="Calibri"/>
                <a:sym typeface="Calibri"/>
              </a:rPr>
              <a:t>居抜きマッチングサービス</a:t>
            </a:r>
            <a:endParaRPr sz="4800">
              <a:solidFill>
                <a:srgbClr val="545454"/>
              </a:solidFill>
              <a:latin typeface="Calibri"/>
              <a:ea typeface="Calibri"/>
              <a:cs typeface="Calibri"/>
              <a:sym typeface="Calibri"/>
            </a:endParaRPr>
          </a:p>
        </p:txBody>
      </p:sp>
      <p:sp>
        <p:nvSpPr>
          <p:cNvPr id="316" name="Google Shape;316;p14"/>
          <p:cNvSpPr txBox="1"/>
          <p:nvPr/>
        </p:nvSpPr>
        <p:spPr>
          <a:xfrm>
            <a:off x="1743859" y="1659463"/>
            <a:ext cx="14800281" cy="1237986"/>
          </a:xfrm>
          <a:prstGeom prst="rect">
            <a:avLst/>
          </a:prstGeom>
          <a:noFill/>
          <a:ln w="9525" cap="flat" cmpd="sng">
            <a:solidFill>
              <a:schemeClr val="dk1"/>
            </a:solidFill>
            <a:prstDash val="solid"/>
            <a:round/>
            <a:headEnd type="none" w="sm" len="sm"/>
            <a:tailEnd type="none" w="sm" len="sm"/>
          </a:ln>
        </p:spPr>
        <p:txBody>
          <a:bodyPr spcFirstLastPara="1" wrap="square" lIns="0" tIns="180000" rIns="0" bIns="180000" anchor="ctr" anchorCtr="0">
            <a:spAutoFit/>
          </a:bodyPr>
          <a:lstStyle/>
          <a:p>
            <a:pPr marL="0" marR="0" lvl="0" indent="0" algn="ctr" rtl="0">
              <a:lnSpc>
                <a:spcPct val="150000"/>
              </a:lnSpc>
              <a:spcBef>
                <a:spcPts val="0"/>
              </a:spcBef>
              <a:spcAft>
                <a:spcPts val="0"/>
              </a:spcAft>
              <a:buNone/>
            </a:pPr>
            <a:r>
              <a:rPr lang="ja-JP" sz="2000">
                <a:solidFill>
                  <a:srgbClr val="545454"/>
                </a:solidFill>
                <a:latin typeface="Noto Sans JP"/>
                <a:ea typeface="Noto Sans JP"/>
                <a:cs typeface="Noto Sans JP"/>
                <a:sym typeface="Noto Sans JP"/>
              </a:rPr>
              <a:t>リアラブルは、居抜きオフィスのマッチングを目的としたWebサービス</a:t>
            </a:r>
            <a:r>
              <a:rPr lang="ja-JP" sz="2000" b="1" u="sng">
                <a:solidFill>
                  <a:srgbClr val="00B050"/>
                </a:solidFill>
                <a:latin typeface="Noto Sans JP"/>
                <a:ea typeface="Noto Sans JP"/>
                <a:cs typeface="Noto Sans JP"/>
                <a:sym typeface="Noto Sans JP"/>
              </a:rPr>
              <a:t>「ハコマ」</a:t>
            </a:r>
            <a:r>
              <a:rPr lang="ja-JP" sz="2000">
                <a:solidFill>
                  <a:srgbClr val="545454"/>
                </a:solidFill>
                <a:latin typeface="Noto Sans JP"/>
                <a:ea typeface="Noto Sans JP"/>
                <a:cs typeface="Noto Sans JP"/>
                <a:sym typeface="Noto Sans JP"/>
              </a:rPr>
              <a:t>を運営しています。</a:t>
            </a:r>
            <a:br>
              <a:rPr lang="ja-JP" sz="2000">
                <a:solidFill>
                  <a:srgbClr val="545454"/>
                </a:solidFill>
                <a:latin typeface="Noto Sans JP"/>
                <a:ea typeface="Noto Sans JP"/>
                <a:cs typeface="Noto Sans JP"/>
                <a:sym typeface="Noto Sans JP"/>
              </a:rPr>
            </a:br>
            <a:r>
              <a:rPr lang="ja-JP" sz="2000">
                <a:solidFill>
                  <a:srgbClr val="545454"/>
                </a:solidFill>
                <a:latin typeface="Noto Sans JP"/>
                <a:ea typeface="Noto Sans JP"/>
                <a:cs typeface="Noto Sans JP"/>
                <a:sym typeface="Noto Sans JP"/>
              </a:rPr>
              <a:t>退去者と入居者を直接マッチングさせることで、居抜きをスムーズに実現することができます。</a:t>
            </a:r>
            <a:endParaRPr sz="2000">
              <a:solidFill>
                <a:srgbClr val="545454"/>
              </a:solidFill>
              <a:latin typeface="Noto Sans JP"/>
              <a:ea typeface="Noto Sans JP"/>
              <a:cs typeface="Noto Sans JP"/>
              <a:sym typeface="Noto Sans JP"/>
            </a:endParaRPr>
          </a:p>
        </p:txBody>
      </p:sp>
      <p:cxnSp>
        <p:nvCxnSpPr>
          <p:cNvPr id="317" name="Google Shape;317;p14"/>
          <p:cNvCxnSpPr>
            <a:endCxn id="318" idx="2"/>
          </p:cNvCxnSpPr>
          <p:nvPr/>
        </p:nvCxnSpPr>
        <p:spPr>
          <a:xfrm rot="10800000" flipH="1">
            <a:off x="5899049" y="4719956"/>
            <a:ext cx="711600" cy="1392300"/>
          </a:xfrm>
          <a:prstGeom prst="straightConnector1">
            <a:avLst/>
          </a:prstGeom>
          <a:noFill/>
          <a:ln w="19050" cap="flat" cmpd="sng">
            <a:solidFill>
              <a:schemeClr val="dk1"/>
            </a:solidFill>
            <a:prstDash val="solid"/>
            <a:round/>
            <a:headEnd type="none" w="sm" len="sm"/>
            <a:tailEnd type="triangle" w="med" len="med"/>
          </a:ln>
        </p:spPr>
      </p:cxnSp>
      <p:cxnSp>
        <p:nvCxnSpPr>
          <p:cNvPr id="319" name="Google Shape;319;p14"/>
          <p:cNvCxnSpPr>
            <a:stCxn id="320" idx="2"/>
          </p:cNvCxnSpPr>
          <p:nvPr/>
        </p:nvCxnSpPr>
        <p:spPr>
          <a:xfrm>
            <a:off x="3707945" y="4711871"/>
            <a:ext cx="659400" cy="1400400"/>
          </a:xfrm>
          <a:prstGeom prst="straightConnector1">
            <a:avLst/>
          </a:prstGeom>
          <a:noFill/>
          <a:ln w="19050" cap="flat" cmpd="sng">
            <a:solidFill>
              <a:schemeClr val="dk1"/>
            </a:solidFill>
            <a:prstDash val="solid"/>
            <a:round/>
            <a:headEnd type="none" w="sm" len="sm"/>
            <a:tailEnd type="triangle" w="med" len="med"/>
          </a:ln>
        </p:spPr>
      </p:cxnSp>
      <p:pic>
        <p:nvPicPr>
          <p:cNvPr id="321" name="Google Shape;321;p14" descr="オフィス ワーカー (男性) 枠線"/>
          <p:cNvPicPr preferRelativeResize="0"/>
          <p:nvPr/>
        </p:nvPicPr>
        <p:blipFill rotWithShape="1">
          <a:blip r:embed="rId3">
            <a:alphaModFix/>
          </a:blip>
          <a:srcRect/>
          <a:stretch/>
        </p:blipFill>
        <p:spPr>
          <a:xfrm>
            <a:off x="4298913" y="5407132"/>
            <a:ext cx="1071669" cy="1153162"/>
          </a:xfrm>
          <a:prstGeom prst="rect">
            <a:avLst/>
          </a:prstGeom>
          <a:noFill/>
          <a:ln>
            <a:noFill/>
          </a:ln>
        </p:spPr>
      </p:pic>
      <p:pic>
        <p:nvPicPr>
          <p:cNvPr id="322" name="Google Shape;322;p14" descr="男性のプロフィール 枠線"/>
          <p:cNvPicPr preferRelativeResize="0"/>
          <p:nvPr/>
        </p:nvPicPr>
        <p:blipFill rotWithShape="1">
          <a:blip r:embed="rId4">
            <a:alphaModFix/>
          </a:blip>
          <a:srcRect/>
          <a:stretch/>
        </p:blipFill>
        <p:spPr>
          <a:xfrm>
            <a:off x="2992669" y="3009900"/>
            <a:ext cx="1430552" cy="1539335"/>
          </a:xfrm>
          <a:prstGeom prst="rect">
            <a:avLst/>
          </a:prstGeom>
          <a:noFill/>
          <a:ln>
            <a:noFill/>
          </a:ln>
        </p:spPr>
      </p:pic>
      <p:pic>
        <p:nvPicPr>
          <p:cNvPr id="323" name="Google Shape;323;p14" descr="女性のプロフィール 枠線"/>
          <p:cNvPicPr preferRelativeResize="0"/>
          <p:nvPr/>
        </p:nvPicPr>
        <p:blipFill rotWithShape="1">
          <a:blip r:embed="rId5">
            <a:alphaModFix/>
          </a:blip>
          <a:srcRect/>
          <a:stretch/>
        </p:blipFill>
        <p:spPr>
          <a:xfrm>
            <a:off x="5903697" y="3009900"/>
            <a:ext cx="1430552" cy="1539335"/>
          </a:xfrm>
          <a:prstGeom prst="rect">
            <a:avLst/>
          </a:prstGeom>
          <a:noFill/>
          <a:ln>
            <a:noFill/>
          </a:ln>
        </p:spPr>
      </p:pic>
      <p:sp>
        <p:nvSpPr>
          <p:cNvPr id="320" name="Google Shape;320;p14"/>
          <p:cNvSpPr txBox="1"/>
          <p:nvPr/>
        </p:nvSpPr>
        <p:spPr>
          <a:xfrm>
            <a:off x="3166069" y="4311761"/>
            <a:ext cx="1083752"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退去者</a:t>
            </a:r>
            <a:endParaRPr/>
          </a:p>
        </p:txBody>
      </p:sp>
      <p:sp>
        <p:nvSpPr>
          <p:cNvPr id="318" name="Google Shape;318;p14"/>
          <p:cNvSpPr txBox="1"/>
          <p:nvPr/>
        </p:nvSpPr>
        <p:spPr>
          <a:xfrm>
            <a:off x="5954979" y="4319846"/>
            <a:ext cx="1311340"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入居者</a:t>
            </a:r>
            <a:endParaRPr/>
          </a:p>
        </p:txBody>
      </p:sp>
      <p:sp>
        <p:nvSpPr>
          <p:cNvPr id="324" name="Google Shape;324;p14"/>
          <p:cNvSpPr txBox="1"/>
          <p:nvPr/>
        </p:nvSpPr>
        <p:spPr>
          <a:xfrm>
            <a:off x="4407136" y="6889886"/>
            <a:ext cx="1542943" cy="8771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オーナー</a:t>
            </a:r>
            <a:br>
              <a:rPr lang="ja-JP" sz="2000">
                <a:solidFill>
                  <a:schemeClr val="dk1"/>
                </a:solidFill>
                <a:latin typeface="Noto Sans JP"/>
                <a:ea typeface="Noto Sans JP"/>
                <a:cs typeface="Noto Sans JP"/>
                <a:sym typeface="Noto Sans JP"/>
              </a:rPr>
            </a:br>
            <a:r>
              <a:rPr lang="ja-JP" sz="1100">
                <a:solidFill>
                  <a:schemeClr val="dk1"/>
                </a:solidFill>
                <a:latin typeface="Noto Sans JP"/>
                <a:ea typeface="Noto Sans JP"/>
                <a:cs typeface="Noto Sans JP"/>
                <a:sym typeface="Noto Sans JP"/>
              </a:rPr>
              <a:t>＆</a:t>
            </a:r>
            <a:endParaRPr/>
          </a:p>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居抜き業者</a:t>
            </a:r>
            <a:endParaRPr/>
          </a:p>
        </p:txBody>
      </p:sp>
      <p:sp>
        <p:nvSpPr>
          <p:cNvPr id="325" name="Google Shape;325;p14"/>
          <p:cNvSpPr/>
          <p:nvPr/>
        </p:nvSpPr>
        <p:spPr>
          <a:xfrm>
            <a:off x="2819400" y="5024181"/>
            <a:ext cx="1711666" cy="626186"/>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600" b="1">
                <a:solidFill>
                  <a:schemeClr val="dk1"/>
                </a:solidFill>
                <a:latin typeface="Noto Sans JP"/>
                <a:ea typeface="Noto Sans JP"/>
                <a:cs typeface="Noto Sans JP"/>
                <a:sym typeface="Noto Sans JP"/>
              </a:rPr>
              <a:t>退去予告</a:t>
            </a:r>
            <a:br>
              <a:rPr lang="ja-JP" sz="1600" b="1">
                <a:solidFill>
                  <a:schemeClr val="dk1"/>
                </a:solidFill>
                <a:latin typeface="Noto Sans JP"/>
                <a:ea typeface="Noto Sans JP"/>
                <a:cs typeface="Noto Sans JP"/>
                <a:sym typeface="Noto Sans JP"/>
              </a:rPr>
            </a:br>
            <a:r>
              <a:rPr lang="ja-JP" sz="1600" b="1">
                <a:solidFill>
                  <a:schemeClr val="dk1"/>
                </a:solidFill>
                <a:latin typeface="Noto Sans JP"/>
                <a:ea typeface="Noto Sans JP"/>
                <a:cs typeface="Noto Sans JP"/>
                <a:sym typeface="Noto Sans JP"/>
              </a:rPr>
              <a:t>居抜の買取交渉</a:t>
            </a:r>
            <a:endParaRPr/>
          </a:p>
        </p:txBody>
      </p:sp>
      <p:sp>
        <p:nvSpPr>
          <p:cNvPr id="326" name="Google Shape;326;p14"/>
          <p:cNvSpPr/>
          <p:nvPr/>
        </p:nvSpPr>
        <p:spPr>
          <a:xfrm>
            <a:off x="5556807" y="5024181"/>
            <a:ext cx="1711666" cy="626186"/>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600" b="1">
                <a:solidFill>
                  <a:schemeClr val="dk1"/>
                </a:solidFill>
                <a:latin typeface="Noto Sans JP"/>
                <a:ea typeface="Noto Sans JP"/>
                <a:cs typeface="Noto Sans JP"/>
                <a:sym typeface="Noto Sans JP"/>
              </a:rPr>
              <a:t>物件案内</a:t>
            </a:r>
            <a:br>
              <a:rPr lang="ja-JP" sz="1600" b="1">
                <a:solidFill>
                  <a:schemeClr val="dk1"/>
                </a:solidFill>
                <a:latin typeface="Noto Sans JP"/>
                <a:ea typeface="Noto Sans JP"/>
                <a:cs typeface="Noto Sans JP"/>
                <a:sym typeface="Noto Sans JP"/>
              </a:rPr>
            </a:br>
            <a:r>
              <a:rPr lang="ja-JP" sz="1600" b="1">
                <a:solidFill>
                  <a:schemeClr val="dk1"/>
                </a:solidFill>
                <a:latin typeface="Noto Sans JP"/>
                <a:ea typeface="Noto Sans JP"/>
                <a:cs typeface="Noto Sans JP"/>
                <a:sym typeface="Noto Sans JP"/>
              </a:rPr>
              <a:t>仲介</a:t>
            </a:r>
            <a:endParaRPr/>
          </a:p>
        </p:txBody>
      </p:sp>
      <p:pic>
        <p:nvPicPr>
          <p:cNvPr id="327" name="Google Shape;327;p14" descr="男性のプロフィール 枠線"/>
          <p:cNvPicPr preferRelativeResize="0"/>
          <p:nvPr/>
        </p:nvPicPr>
        <p:blipFill rotWithShape="1">
          <a:blip r:embed="rId4">
            <a:alphaModFix/>
          </a:blip>
          <a:srcRect/>
          <a:stretch/>
        </p:blipFill>
        <p:spPr>
          <a:xfrm>
            <a:off x="9906000" y="3009900"/>
            <a:ext cx="1430552" cy="1539335"/>
          </a:xfrm>
          <a:prstGeom prst="rect">
            <a:avLst/>
          </a:prstGeom>
          <a:noFill/>
          <a:ln>
            <a:noFill/>
          </a:ln>
        </p:spPr>
      </p:pic>
      <p:pic>
        <p:nvPicPr>
          <p:cNvPr id="328" name="Google Shape;328;p14" descr="女性のプロフィール 枠線"/>
          <p:cNvPicPr preferRelativeResize="0"/>
          <p:nvPr/>
        </p:nvPicPr>
        <p:blipFill rotWithShape="1">
          <a:blip r:embed="rId5">
            <a:alphaModFix/>
          </a:blip>
          <a:srcRect/>
          <a:stretch/>
        </p:blipFill>
        <p:spPr>
          <a:xfrm>
            <a:off x="13580848" y="3009900"/>
            <a:ext cx="1430552" cy="1539335"/>
          </a:xfrm>
          <a:prstGeom prst="rect">
            <a:avLst/>
          </a:prstGeom>
          <a:noFill/>
          <a:ln>
            <a:noFill/>
          </a:ln>
        </p:spPr>
      </p:pic>
      <p:sp>
        <p:nvSpPr>
          <p:cNvPr id="329" name="Google Shape;329;p14"/>
          <p:cNvSpPr txBox="1"/>
          <p:nvPr/>
        </p:nvSpPr>
        <p:spPr>
          <a:xfrm>
            <a:off x="10079400" y="4311761"/>
            <a:ext cx="1083752"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退去者</a:t>
            </a:r>
            <a:endParaRPr/>
          </a:p>
        </p:txBody>
      </p:sp>
      <p:sp>
        <p:nvSpPr>
          <p:cNvPr id="330" name="Google Shape;330;p14"/>
          <p:cNvSpPr txBox="1"/>
          <p:nvPr/>
        </p:nvSpPr>
        <p:spPr>
          <a:xfrm>
            <a:off x="13632130" y="4319846"/>
            <a:ext cx="1311340"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入居者</a:t>
            </a:r>
            <a:endParaRPr/>
          </a:p>
        </p:txBody>
      </p:sp>
      <p:cxnSp>
        <p:nvCxnSpPr>
          <p:cNvPr id="331" name="Google Shape;331;p14"/>
          <p:cNvCxnSpPr/>
          <p:nvPr/>
        </p:nvCxnSpPr>
        <p:spPr>
          <a:xfrm rot="10800000" flipH="1">
            <a:off x="11216213" y="3752003"/>
            <a:ext cx="2167504" cy="27564"/>
          </a:xfrm>
          <a:prstGeom prst="straightConnector1">
            <a:avLst/>
          </a:prstGeom>
          <a:noFill/>
          <a:ln w="9525" cap="flat" cmpd="sng">
            <a:solidFill>
              <a:schemeClr val="dk1"/>
            </a:solidFill>
            <a:prstDash val="solid"/>
            <a:round/>
            <a:headEnd type="triangle" w="med" len="med"/>
            <a:tailEnd type="triangle" w="med" len="med"/>
          </a:ln>
        </p:spPr>
      </p:cxnSp>
      <p:sp>
        <p:nvSpPr>
          <p:cNvPr id="332" name="Google Shape;332;p14"/>
          <p:cNvSpPr/>
          <p:nvPr/>
        </p:nvSpPr>
        <p:spPr>
          <a:xfrm>
            <a:off x="11616438" y="3512460"/>
            <a:ext cx="1480096" cy="721144"/>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600" b="1">
                <a:solidFill>
                  <a:schemeClr val="lt1"/>
                </a:solidFill>
                <a:latin typeface="Noto Sans JP"/>
                <a:ea typeface="Noto Sans JP"/>
                <a:cs typeface="Noto Sans JP"/>
                <a:sym typeface="Noto Sans JP"/>
              </a:rPr>
              <a:t>直接交渉</a:t>
            </a:r>
            <a:br>
              <a:rPr lang="ja-JP" sz="1600" b="1">
                <a:solidFill>
                  <a:schemeClr val="lt1"/>
                </a:solidFill>
                <a:latin typeface="Noto Sans JP"/>
                <a:ea typeface="Noto Sans JP"/>
                <a:cs typeface="Noto Sans JP"/>
                <a:sym typeface="Noto Sans JP"/>
              </a:rPr>
            </a:br>
            <a:r>
              <a:rPr lang="ja-JP" sz="1600" b="1">
                <a:solidFill>
                  <a:schemeClr val="lt1"/>
                </a:solidFill>
                <a:latin typeface="Noto Sans JP"/>
                <a:ea typeface="Noto Sans JP"/>
                <a:cs typeface="Noto Sans JP"/>
                <a:sym typeface="Noto Sans JP"/>
              </a:rPr>
              <a:t>案内</a:t>
            </a:r>
            <a:endParaRPr/>
          </a:p>
        </p:txBody>
      </p:sp>
      <p:cxnSp>
        <p:nvCxnSpPr>
          <p:cNvPr id="333" name="Google Shape;333;p14"/>
          <p:cNvCxnSpPr>
            <a:stCxn id="332" idx="2"/>
          </p:cNvCxnSpPr>
          <p:nvPr/>
        </p:nvCxnSpPr>
        <p:spPr>
          <a:xfrm>
            <a:off x="12356486" y="4233604"/>
            <a:ext cx="0" cy="1152000"/>
          </a:xfrm>
          <a:prstGeom prst="straightConnector1">
            <a:avLst/>
          </a:prstGeom>
          <a:noFill/>
          <a:ln w="19050" cap="flat" cmpd="sng">
            <a:solidFill>
              <a:schemeClr val="dk1"/>
            </a:solidFill>
            <a:prstDash val="solid"/>
            <a:round/>
            <a:headEnd type="none" w="sm" len="sm"/>
            <a:tailEnd type="triangle" w="med" len="med"/>
          </a:ln>
        </p:spPr>
      </p:cxnSp>
      <p:sp>
        <p:nvSpPr>
          <p:cNvPr id="334" name="Google Shape;334;p14"/>
          <p:cNvSpPr/>
          <p:nvPr/>
        </p:nvSpPr>
        <p:spPr>
          <a:xfrm rot="5400000">
            <a:off x="7560946" y="5449491"/>
            <a:ext cx="2996986" cy="223863"/>
          </a:xfrm>
          <a:prstGeom prst="flowChartExtract">
            <a:avLst/>
          </a:prstGeom>
          <a:solidFill>
            <a:srgbClr val="00B0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92D050"/>
              </a:solidFill>
              <a:latin typeface="Noto Sans JP"/>
              <a:ea typeface="Noto Sans JP"/>
              <a:cs typeface="Noto Sans JP"/>
              <a:sym typeface="Noto Sans JP"/>
            </a:endParaRPr>
          </a:p>
        </p:txBody>
      </p:sp>
      <p:pic>
        <p:nvPicPr>
          <p:cNvPr id="335" name="Google Shape;335;p14" descr="オフィス ワーカー (男性) 枠線"/>
          <p:cNvPicPr preferRelativeResize="0"/>
          <p:nvPr/>
        </p:nvPicPr>
        <p:blipFill rotWithShape="1">
          <a:blip r:embed="rId3">
            <a:alphaModFix/>
          </a:blip>
          <a:srcRect/>
          <a:stretch/>
        </p:blipFill>
        <p:spPr>
          <a:xfrm>
            <a:off x="14266648" y="5350551"/>
            <a:ext cx="1430552" cy="1539335"/>
          </a:xfrm>
          <a:prstGeom prst="rect">
            <a:avLst/>
          </a:prstGeom>
          <a:noFill/>
          <a:ln>
            <a:noFill/>
          </a:ln>
        </p:spPr>
      </p:pic>
      <p:sp>
        <p:nvSpPr>
          <p:cNvPr id="336" name="Google Shape;336;p14"/>
          <p:cNvSpPr txBox="1"/>
          <p:nvPr/>
        </p:nvSpPr>
        <p:spPr>
          <a:xfrm>
            <a:off x="14326254" y="6803843"/>
            <a:ext cx="1311340" cy="8771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オーナー</a:t>
            </a:r>
            <a:br>
              <a:rPr lang="ja-JP" sz="2000">
                <a:solidFill>
                  <a:schemeClr val="dk1"/>
                </a:solidFill>
                <a:latin typeface="Noto Sans JP"/>
                <a:ea typeface="Noto Sans JP"/>
                <a:cs typeface="Noto Sans JP"/>
                <a:sym typeface="Noto Sans JP"/>
              </a:rPr>
            </a:br>
            <a:r>
              <a:rPr lang="ja-JP" sz="1100">
                <a:solidFill>
                  <a:schemeClr val="dk1"/>
                </a:solidFill>
                <a:latin typeface="Noto Sans JP"/>
                <a:ea typeface="Noto Sans JP"/>
                <a:cs typeface="Noto Sans JP"/>
                <a:sym typeface="Noto Sans JP"/>
              </a:rPr>
              <a:t>＆</a:t>
            </a:r>
            <a:endParaRPr sz="2000">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管理会社</a:t>
            </a:r>
            <a:endParaRPr/>
          </a:p>
        </p:txBody>
      </p:sp>
      <p:pic>
        <p:nvPicPr>
          <p:cNvPr id="337" name="Google Shape;337;p14" descr="オフィス ワーカー (男性) 枠線"/>
          <p:cNvPicPr preferRelativeResize="0"/>
          <p:nvPr/>
        </p:nvPicPr>
        <p:blipFill rotWithShape="1">
          <a:blip r:embed="rId3">
            <a:alphaModFix/>
          </a:blip>
          <a:srcRect/>
          <a:stretch/>
        </p:blipFill>
        <p:spPr>
          <a:xfrm>
            <a:off x="11661228" y="5350551"/>
            <a:ext cx="1430552" cy="1539335"/>
          </a:xfrm>
          <a:prstGeom prst="rect">
            <a:avLst/>
          </a:prstGeom>
          <a:noFill/>
          <a:ln>
            <a:noFill/>
          </a:ln>
        </p:spPr>
      </p:pic>
      <p:sp>
        <p:nvSpPr>
          <p:cNvPr id="338" name="Google Shape;338;p14"/>
          <p:cNvSpPr txBox="1"/>
          <p:nvPr/>
        </p:nvSpPr>
        <p:spPr>
          <a:xfrm>
            <a:off x="11214945" y="6803843"/>
            <a:ext cx="2323114" cy="707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パートナー</a:t>
            </a:r>
            <a:br>
              <a:rPr lang="ja-JP" sz="2000">
                <a:solidFill>
                  <a:schemeClr val="dk1"/>
                </a:solidFill>
                <a:latin typeface="Noto Sans JP"/>
                <a:ea typeface="Noto Sans JP"/>
                <a:cs typeface="Noto Sans JP"/>
                <a:sym typeface="Noto Sans JP"/>
              </a:rPr>
            </a:br>
            <a:r>
              <a:rPr lang="ja-JP" sz="2000">
                <a:solidFill>
                  <a:schemeClr val="dk1"/>
                </a:solidFill>
                <a:latin typeface="Noto Sans JP"/>
                <a:ea typeface="Noto Sans JP"/>
                <a:cs typeface="Noto Sans JP"/>
                <a:sym typeface="Noto Sans JP"/>
              </a:rPr>
              <a:t>不動産業者</a:t>
            </a:r>
            <a:endParaRPr sz="2000">
              <a:solidFill>
                <a:schemeClr val="dk1"/>
              </a:solidFill>
              <a:latin typeface="Noto Sans JP"/>
              <a:ea typeface="Noto Sans JP"/>
              <a:cs typeface="Noto Sans JP"/>
              <a:sym typeface="Noto Sans JP"/>
            </a:endParaRPr>
          </a:p>
        </p:txBody>
      </p:sp>
      <p:sp>
        <p:nvSpPr>
          <p:cNvPr id="339" name="Google Shape;339;p14"/>
          <p:cNvSpPr/>
          <p:nvPr/>
        </p:nvSpPr>
        <p:spPr>
          <a:xfrm>
            <a:off x="11616438" y="4396240"/>
            <a:ext cx="1480096" cy="626186"/>
          </a:xfrm>
          <a:prstGeom prst="rect">
            <a:avLst/>
          </a:prstGeom>
          <a:solidFill>
            <a:srgbClr val="00B0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600" b="1">
                <a:solidFill>
                  <a:schemeClr val="lt1"/>
                </a:solidFill>
                <a:latin typeface="Noto Sans JP"/>
                <a:ea typeface="Noto Sans JP"/>
                <a:cs typeface="Noto Sans JP"/>
                <a:sym typeface="Noto Sans JP"/>
              </a:rPr>
              <a:t>契約のみ</a:t>
            </a:r>
            <a:br>
              <a:rPr lang="ja-JP" sz="1600" b="1">
                <a:solidFill>
                  <a:schemeClr val="lt1"/>
                </a:solidFill>
                <a:latin typeface="Noto Sans JP"/>
                <a:ea typeface="Noto Sans JP"/>
                <a:cs typeface="Noto Sans JP"/>
                <a:sym typeface="Noto Sans JP"/>
              </a:rPr>
            </a:br>
            <a:r>
              <a:rPr lang="ja-JP" sz="1600" b="1">
                <a:solidFill>
                  <a:schemeClr val="lt1"/>
                </a:solidFill>
                <a:latin typeface="Noto Sans JP"/>
                <a:ea typeface="Noto Sans JP"/>
                <a:cs typeface="Noto Sans JP"/>
                <a:sym typeface="Noto Sans JP"/>
              </a:rPr>
              <a:t>サポート依頼</a:t>
            </a:r>
            <a:endParaRPr/>
          </a:p>
        </p:txBody>
      </p:sp>
      <p:cxnSp>
        <p:nvCxnSpPr>
          <p:cNvPr id="340" name="Google Shape;340;p14"/>
          <p:cNvCxnSpPr/>
          <p:nvPr/>
        </p:nvCxnSpPr>
        <p:spPr>
          <a:xfrm>
            <a:off x="13425649" y="6112359"/>
            <a:ext cx="747552" cy="0"/>
          </a:xfrm>
          <a:prstGeom prst="straightConnector1">
            <a:avLst/>
          </a:prstGeom>
          <a:noFill/>
          <a:ln w="19050" cap="flat" cmpd="sng">
            <a:solidFill>
              <a:schemeClr val="dk1"/>
            </a:solidFill>
            <a:prstDash val="solid"/>
            <a:round/>
            <a:headEnd type="none" w="sm" len="sm"/>
            <a:tailEnd type="triangle" w="med" len="med"/>
          </a:ln>
        </p:spPr>
      </p:cxnSp>
      <p:sp>
        <p:nvSpPr>
          <p:cNvPr id="341" name="Google Shape;341;p14"/>
          <p:cNvSpPr/>
          <p:nvPr/>
        </p:nvSpPr>
        <p:spPr>
          <a:xfrm>
            <a:off x="13425649" y="5358525"/>
            <a:ext cx="671745" cy="626186"/>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600" b="1">
                <a:solidFill>
                  <a:schemeClr val="dk1"/>
                </a:solidFill>
                <a:latin typeface="Noto Sans JP"/>
                <a:ea typeface="Noto Sans JP"/>
                <a:cs typeface="Noto Sans JP"/>
                <a:sym typeface="Noto Sans JP"/>
              </a:rPr>
              <a:t>交渉</a:t>
            </a:r>
            <a:endParaRPr/>
          </a:p>
        </p:txBody>
      </p:sp>
      <p:sp>
        <p:nvSpPr>
          <p:cNvPr id="342" name="Google Shape;342;p14"/>
          <p:cNvSpPr/>
          <p:nvPr/>
        </p:nvSpPr>
        <p:spPr>
          <a:xfrm>
            <a:off x="2138934" y="8470182"/>
            <a:ext cx="6085332" cy="1106158"/>
          </a:xfrm>
          <a:prstGeom prst="rect">
            <a:avLst/>
          </a:prstGeom>
          <a:noFill/>
          <a:ln w="2540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Noto Sans JP"/>
                <a:ea typeface="Noto Sans JP"/>
                <a:cs typeface="Noto Sans JP"/>
                <a:sym typeface="Noto Sans JP"/>
              </a:rPr>
              <a:t>居抜きにできるかどうかは、</a:t>
            </a:r>
            <a:br>
              <a:rPr lang="ja-JP" sz="1800">
                <a:solidFill>
                  <a:schemeClr val="dk1"/>
                </a:solidFill>
                <a:latin typeface="Noto Sans JP"/>
                <a:ea typeface="Noto Sans JP"/>
                <a:cs typeface="Noto Sans JP"/>
                <a:sym typeface="Noto Sans JP"/>
              </a:rPr>
            </a:br>
            <a:r>
              <a:rPr lang="ja-JP" sz="1800" u="sng">
                <a:solidFill>
                  <a:schemeClr val="dk1"/>
                </a:solidFill>
                <a:latin typeface="Noto Sans JP"/>
                <a:ea typeface="Noto Sans JP"/>
                <a:cs typeface="Noto Sans JP"/>
                <a:sym typeface="Noto Sans JP"/>
              </a:rPr>
              <a:t>不動産屋・オーナーに依存。</a:t>
            </a:r>
            <a:endParaRPr sz="1800" u="sng">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1800" u="sng">
                <a:solidFill>
                  <a:schemeClr val="dk1"/>
                </a:solidFill>
                <a:latin typeface="Noto Sans JP"/>
                <a:ea typeface="Noto Sans JP"/>
                <a:cs typeface="Noto Sans JP"/>
                <a:sym typeface="Noto Sans JP"/>
              </a:rPr>
              <a:t>物件情報も伝わりづらく、手数料も取られる。</a:t>
            </a:r>
            <a:endParaRPr/>
          </a:p>
        </p:txBody>
      </p:sp>
      <p:sp>
        <p:nvSpPr>
          <p:cNvPr id="343" name="Google Shape;343;p14"/>
          <p:cNvSpPr/>
          <p:nvPr/>
        </p:nvSpPr>
        <p:spPr>
          <a:xfrm>
            <a:off x="2138934" y="7924554"/>
            <a:ext cx="6085332" cy="523178"/>
          </a:xfrm>
          <a:prstGeom prst="rect">
            <a:avLst/>
          </a:prstGeom>
          <a:solidFill>
            <a:srgbClr val="7F7F7F"/>
          </a:solidFill>
          <a:ln w="19050" cap="flat" cmpd="sng">
            <a:solidFill>
              <a:srgbClr val="7F7F7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a:solidFill>
                  <a:schemeClr val="lt1"/>
                </a:solidFill>
                <a:latin typeface="Noto Sans JP"/>
                <a:ea typeface="Noto Sans JP"/>
                <a:cs typeface="Noto Sans JP"/>
                <a:sym typeface="Noto Sans JP"/>
              </a:rPr>
              <a:t>従来のフロー</a:t>
            </a:r>
            <a:endParaRPr/>
          </a:p>
        </p:txBody>
      </p:sp>
      <p:sp>
        <p:nvSpPr>
          <p:cNvPr id="344" name="Google Shape;344;p14"/>
          <p:cNvSpPr/>
          <p:nvPr/>
        </p:nvSpPr>
        <p:spPr>
          <a:xfrm>
            <a:off x="9764268" y="8470182"/>
            <a:ext cx="6085332" cy="1106158"/>
          </a:xfrm>
          <a:prstGeom prst="rect">
            <a:avLst/>
          </a:prstGeom>
          <a:no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Noto Sans JP"/>
                <a:ea typeface="Noto Sans JP"/>
                <a:cs typeface="Noto Sans JP"/>
                <a:sym typeface="Noto Sans JP"/>
              </a:rPr>
              <a:t>退去者と入居者が直接交渉・情報交換し、</a:t>
            </a:r>
            <a:endParaRPr sz="1800">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1800" u="sng">
                <a:solidFill>
                  <a:schemeClr val="dk1"/>
                </a:solidFill>
                <a:latin typeface="Noto Sans JP"/>
                <a:ea typeface="Noto Sans JP"/>
                <a:cs typeface="Noto Sans JP"/>
                <a:sym typeface="Noto Sans JP"/>
              </a:rPr>
              <a:t>スムーズに居抜きが実現。</a:t>
            </a:r>
            <a:endParaRPr sz="1800" u="sng">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1800" u="sng">
                <a:solidFill>
                  <a:schemeClr val="dk1"/>
                </a:solidFill>
                <a:latin typeface="Noto Sans JP"/>
                <a:ea typeface="Noto Sans JP"/>
                <a:cs typeface="Noto Sans JP"/>
                <a:sym typeface="Noto Sans JP"/>
              </a:rPr>
              <a:t>手数料も最小限に抑えられる。</a:t>
            </a:r>
            <a:endParaRPr/>
          </a:p>
        </p:txBody>
      </p:sp>
      <p:sp>
        <p:nvSpPr>
          <p:cNvPr id="345" name="Google Shape;345;p14"/>
          <p:cNvSpPr/>
          <p:nvPr/>
        </p:nvSpPr>
        <p:spPr>
          <a:xfrm>
            <a:off x="9764268" y="7959537"/>
            <a:ext cx="6085332" cy="523178"/>
          </a:xfrm>
          <a:prstGeom prst="rect">
            <a:avLst/>
          </a:prstGeom>
          <a:solidFill>
            <a:srgbClr val="00B050"/>
          </a:solidFill>
          <a:ln w="19050" cap="flat" cmpd="sng">
            <a:solidFill>
              <a:srgbClr val="92D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a:solidFill>
                  <a:schemeClr val="lt1"/>
                </a:solidFill>
                <a:latin typeface="Noto Sans JP"/>
                <a:ea typeface="Noto Sans JP"/>
                <a:cs typeface="Noto Sans JP"/>
                <a:sym typeface="Noto Sans JP"/>
              </a:rPr>
              <a:t>ハコマのフロー</a:t>
            </a:r>
            <a:endParaRPr/>
          </a:p>
        </p:txBody>
      </p:sp>
      <p:pic>
        <p:nvPicPr>
          <p:cNvPr id="346" name="Google Shape;346;p14" descr="オフィス ワーカー (男性) 枠線"/>
          <p:cNvPicPr preferRelativeResize="0"/>
          <p:nvPr/>
        </p:nvPicPr>
        <p:blipFill rotWithShape="1">
          <a:blip r:embed="rId3">
            <a:alphaModFix/>
          </a:blip>
          <a:srcRect/>
          <a:stretch/>
        </p:blipFill>
        <p:spPr>
          <a:xfrm>
            <a:off x="4982359" y="5702711"/>
            <a:ext cx="1091650" cy="11746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15"/>
          <p:cNvGrpSpPr/>
          <p:nvPr/>
        </p:nvGrpSpPr>
        <p:grpSpPr>
          <a:xfrm>
            <a:off x="576110" y="1218507"/>
            <a:ext cx="17112364" cy="8535556"/>
            <a:chOff x="0" y="-47625"/>
            <a:chExt cx="4506960" cy="2248048"/>
          </a:xfrm>
        </p:grpSpPr>
        <p:sp>
          <p:nvSpPr>
            <p:cNvPr id="352" name="Google Shape;352;p15"/>
            <p:cNvSpPr/>
            <p:nvPr/>
          </p:nvSpPr>
          <p:spPr>
            <a:xfrm>
              <a:off x="0" y="0"/>
              <a:ext cx="4506960" cy="2200423"/>
            </a:xfrm>
            <a:custGeom>
              <a:avLst/>
              <a:gdLst/>
              <a:ahLst/>
              <a:cxnLst/>
              <a:rect l="l" t="t" r="r" b="b"/>
              <a:pathLst>
                <a:path w="4506960" h="2200423" extrusionOk="0">
                  <a:moveTo>
                    <a:pt x="23073" y="0"/>
                  </a:moveTo>
                  <a:lnTo>
                    <a:pt x="4483887" y="0"/>
                  </a:lnTo>
                  <a:cubicBezTo>
                    <a:pt x="4490006" y="0"/>
                    <a:pt x="4495875" y="2431"/>
                    <a:pt x="4500202" y="6758"/>
                  </a:cubicBezTo>
                  <a:cubicBezTo>
                    <a:pt x="4504529" y="11085"/>
                    <a:pt x="4506960" y="16954"/>
                    <a:pt x="4506960" y="23073"/>
                  </a:cubicBezTo>
                  <a:lnTo>
                    <a:pt x="4506960" y="2177349"/>
                  </a:lnTo>
                  <a:cubicBezTo>
                    <a:pt x="4506960" y="2183469"/>
                    <a:pt x="4504529" y="2189338"/>
                    <a:pt x="4500202" y="2193665"/>
                  </a:cubicBezTo>
                  <a:cubicBezTo>
                    <a:pt x="4495875" y="2197992"/>
                    <a:pt x="4490006" y="2200423"/>
                    <a:pt x="4483887" y="2200423"/>
                  </a:cubicBezTo>
                  <a:lnTo>
                    <a:pt x="23073" y="2200423"/>
                  </a:lnTo>
                  <a:cubicBezTo>
                    <a:pt x="16954" y="2200423"/>
                    <a:pt x="11085" y="2197992"/>
                    <a:pt x="6758" y="2193665"/>
                  </a:cubicBezTo>
                  <a:cubicBezTo>
                    <a:pt x="2431" y="2189338"/>
                    <a:pt x="0" y="2183469"/>
                    <a:pt x="0" y="2177349"/>
                  </a:cubicBezTo>
                  <a:lnTo>
                    <a:pt x="0" y="23073"/>
                  </a:lnTo>
                  <a:cubicBezTo>
                    <a:pt x="0" y="16954"/>
                    <a:pt x="2431" y="11085"/>
                    <a:pt x="6758" y="6758"/>
                  </a:cubicBezTo>
                  <a:cubicBezTo>
                    <a:pt x="11085" y="2431"/>
                    <a:pt x="16954" y="0"/>
                    <a:pt x="2307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15"/>
            <p:cNvSpPr txBox="1"/>
            <p:nvPr/>
          </p:nvSpPr>
          <p:spPr>
            <a:xfrm>
              <a:off x="0" y="-47625"/>
              <a:ext cx="4506960" cy="2248048"/>
            </a:xfrm>
            <a:prstGeom prst="rect">
              <a:avLst/>
            </a:prstGeom>
            <a:noFill/>
            <a:ln>
              <a:noFill/>
            </a:ln>
          </p:spPr>
          <p:txBody>
            <a:bodyPr spcFirstLastPara="1" wrap="square" lIns="50800" tIns="50800" rIns="50800" bIns="50800" anchor="ctr" anchorCtr="0">
              <a:noAutofit/>
            </a:bodyPr>
            <a:lstStyle/>
            <a:p>
              <a:pPr marL="410209" marR="0" lvl="1" indent="-90805" algn="ctr" rtl="0">
                <a:lnSpc>
                  <a:spcPct val="147722"/>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54" name="Google Shape;354;p15"/>
          <p:cNvSpPr txBox="1"/>
          <p:nvPr/>
        </p:nvSpPr>
        <p:spPr>
          <a:xfrm>
            <a:off x="9605237" y="2857500"/>
            <a:ext cx="7108922" cy="1417247"/>
          </a:xfrm>
          <a:prstGeom prst="rect">
            <a:avLst/>
          </a:prstGeom>
          <a:noFill/>
          <a:ln>
            <a:noFill/>
          </a:ln>
        </p:spPr>
        <p:txBody>
          <a:bodyPr spcFirstLastPara="1" wrap="square" lIns="0" tIns="0" rIns="0" bIns="0" anchor="t" anchorCtr="0">
            <a:spAutoFit/>
          </a:bodyPr>
          <a:lstStyle/>
          <a:p>
            <a:pPr marL="0" marR="0" lvl="0" indent="0" algn="ctr" rtl="0">
              <a:lnSpc>
                <a:spcPct val="209999"/>
              </a:lnSpc>
              <a:spcBef>
                <a:spcPts val="0"/>
              </a:spcBef>
              <a:spcAft>
                <a:spcPts val="0"/>
              </a:spcAft>
              <a:buNone/>
            </a:pPr>
            <a:r>
              <a:rPr lang="ja-JP" sz="2800" b="1">
                <a:solidFill>
                  <a:srgbClr val="01A17F"/>
                </a:solidFill>
                <a:latin typeface="Noto Sans JP"/>
                <a:ea typeface="Noto Sans JP"/>
                <a:cs typeface="Noto Sans JP"/>
                <a:sym typeface="Noto Sans JP"/>
              </a:rPr>
              <a:t>フリマ感覚で退去する物件を自分で掲載</a:t>
            </a:r>
            <a:endParaRPr sz="2800" b="1">
              <a:solidFill>
                <a:srgbClr val="01A17F"/>
              </a:solidFill>
              <a:latin typeface="Noto Sans JP"/>
              <a:ea typeface="Noto Sans JP"/>
              <a:cs typeface="Noto Sans JP"/>
              <a:sym typeface="Noto Sans JP"/>
            </a:endParaRPr>
          </a:p>
          <a:p>
            <a:pPr marL="0" marR="0" lvl="0" indent="0" algn="ctr" rtl="0">
              <a:lnSpc>
                <a:spcPct val="209999"/>
              </a:lnSpc>
              <a:spcBef>
                <a:spcPts val="0"/>
              </a:spcBef>
              <a:spcAft>
                <a:spcPts val="0"/>
              </a:spcAft>
              <a:buNone/>
            </a:pPr>
            <a:r>
              <a:rPr lang="ja-JP" sz="2800" b="1">
                <a:solidFill>
                  <a:srgbClr val="01A17F"/>
                </a:solidFill>
                <a:latin typeface="Noto Sans JP"/>
                <a:ea typeface="Noto Sans JP"/>
                <a:cs typeface="Noto Sans JP"/>
                <a:sym typeface="Noto Sans JP"/>
              </a:rPr>
              <a:t>入居希望者と直接交渉</a:t>
            </a:r>
            <a:endParaRPr sz="2800" b="1">
              <a:solidFill>
                <a:srgbClr val="01A17F"/>
              </a:solidFill>
              <a:latin typeface="Noto Sans JP"/>
              <a:ea typeface="Noto Sans JP"/>
              <a:cs typeface="Noto Sans JP"/>
              <a:sym typeface="Noto Sans JP"/>
            </a:endParaRPr>
          </a:p>
        </p:txBody>
      </p:sp>
      <p:sp>
        <p:nvSpPr>
          <p:cNvPr id="355" name="Google Shape;355;p15"/>
          <p:cNvSpPr txBox="1"/>
          <p:nvPr/>
        </p:nvSpPr>
        <p:spPr>
          <a:xfrm>
            <a:off x="9605237" y="4510214"/>
            <a:ext cx="7108922" cy="4567789"/>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ja-JP" sz="2000">
                <a:solidFill>
                  <a:srgbClr val="E36C09"/>
                </a:solidFill>
                <a:latin typeface="Noto Sans JP"/>
                <a:ea typeface="Noto Sans JP"/>
                <a:cs typeface="Noto Sans JP"/>
                <a:sym typeface="Noto Sans JP"/>
              </a:rPr>
              <a:t>退去者</a:t>
            </a:r>
            <a:r>
              <a:rPr lang="ja-JP" sz="2000">
                <a:solidFill>
                  <a:srgbClr val="545454"/>
                </a:solidFill>
                <a:latin typeface="Noto Sans JP"/>
                <a:ea typeface="Noto Sans JP"/>
                <a:cs typeface="Noto Sans JP"/>
                <a:sym typeface="Noto Sans JP"/>
              </a:rPr>
              <a:t>はオフィスの写真や詳細情報をフリーマーケット感覚で簡単に掲載でき、</a:t>
            </a:r>
            <a:r>
              <a:rPr lang="ja-JP" sz="2000">
                <a:solidFill>
                  <a:srgbClr val="E36C09"/>
                </a:solidFill>
                <a:latin typeface="Noto Sans JP"/>
                <a:ea typeface="Noto Sans JP"/>
                <a:cs typeface="Noto Sans JP"/>
                <a:sym typeface="Noto Sans JP"/>
              </a:rPr>
              <a:t>入居希望者</a:t>
            </a:r>
            <a:r>
              <a:rPr lang="ja-JP" sz="2000">
                <a:solidFill>
                  <a:srgbClr val="545454"/>
                </a:solidFill>
                <a:latin typeface="Noto Sans JP"/>
                <a:ea typeface="Noto Sans JP"/>
                <a:cs typeface="Noto Sans JP"/>
                <a:sym typeface="Noto Sans JP"/>
              </a:rPr>
              <a:t>はこれらのリスティングから</a:t>
            </a:r>
            <a:r>
              <a:rPr lang="ja-JP" sz="2000" b="1" u="sng">
                <a:solidFill>
                  <a:srgbClr val="545454"/>
                </a:solidFill>
                <a:latin typeface="Noto Sans JP"/>
                <a:ea typeface="Noto Sans JP"/>
                <a:cs typeface="Noto Sans JP"/>
                <a:sym typeface="Noto Sans JP"/>
              </a:rPr>
              <a:t>直接退去者とチャット上で造作物や設備の売却交渉を進めることが可能</a:t>
            </a:r>
            <a:r>
              <a:rPr lang="ja-JP" sz="2000">
                <a:solidFill>
                  <a:srgbClr val="545454"/>
                </a:solidFill>
                <a:latin typeface="Noto Sans JP"/>
                <a:ea typeface="Noto Sans JP"/>
                <a:cs typeface="Noto Sans JP"/>
                <a:sym typeface="Noto Sans JP"/>
              </a:rPr>
              <a:t>です。</a:t>
            </a:r>
            <a:r>
              <a:rPr lang="ja-JP" sz="2000">
                <a:solidFill>
                  <a:srgbClr val="E36C09"/>
                </a:solidFill>
                <a:latin typeface="Noto Sans JP"/>
                <a:ea typeface="Noto Sans JP"/>
                <a:cs typeface="Noto Sans JP"/>
                <a:sym typeface="Noto Sans JP"/>
              </a:rPr>
              <a:t>退去者</a:t>
            </a:r>
            <a:r>
              <a:rPr lang="ja-JP" sz="2000">
                <a:solidFill>
                  <a:srgbClr val="545454"/>
                </a:solidFill>
                <a:latin typeface="Noto Sans JP"/>
                <a:ea typeface="Noto Sans JP"/>
                <a:cs typeface="Noto Sans JP"/>
                <a:sym typeface="Noto Sans JP"/>
              </a:rPr>
              <a:t>は原状回復費用を削減するだけでなく売却により次の移転の原資を確保でき、</a:t>
            </a:r>
            <a:r>
              <a:rPr lang="ja-JP" sz="2000">
                <a:solidFill>
                  <a:srgbClr val="E36C09"/>
                </a:solidFill>
                <a:latin typeface="Noto Sans JP"/>
                <a:ea typeface="Noto Sans JP"/>
                <a:cs typeface="Noto Sans JP"/>
                <a:sym typeface="Noto Sans JP"/>
              </a:rPr>
              <a:t>入居希望者</a:t>
            </a:r>
            <a:r>
              <a:rPr lang="ja-JP" sz="2000">
                <a:solidFill>
                  <a:srgbClr val="545454"/>
                </a:solidFill>
                <a:latin typeface="Noto Sans JP"/>
                <a:ea typeface="Noto Sans JP"/>
                <a:cs typeface="Noto Sans JP"/>
                <a:sym typeface="Noto Sans JP"/>
              </a:rPr>
              <a:t>は入居後すぐにビジネスをスタートできます。</a:t>
            </a:r>
            <a:endParaRPr sz="2000">
              <a:solidFill>
                <a:srgbClr val="545454"/>
              </a:solidFill>
              <a:latin typeface="Noto Sans JP"/>
              <a:ea typeface="Noto Sans JP"/>
              <a:cs typeface="Noto Sans JP"/>
              <a:sym typeface="Noto Sans JP"/>
            </a:endParaRPr>
          </a:p>
          <a:p>
            <a:pPr marL="0" marR="0" lvl="0" indent="0" algn="l" rtl="0">
              <a:lnSpc>
                <a:spcPct val="150000"/>
              </a:lnSpc>
              <a:spcBef>
                <a:spcPts val="0"/>
              </a:spcBef>
              <a:spcAft>
                <a:spcPts val="0"/>
              </a:spcAft>
              <a:buNone/>
            </a:pPr>
            <a:br>
              <a:rPr lang="ja-JP" sz="2000">
                <a:solidFill>
                  <a:srgbClr val="545454"/>
                </a:solidFill>
                <a:latin typeface="Noto Sans JP"/>
                <a:ea typeface="Noto Sans JP"/>
                <a:cs typeface="Noto Sans JP"/>
                <a:sym typeface="Noto Sans JP"/>
              </a:rPr>
            </a:br>
            <a:r>
              <a:rPr lang="ja-JP" sz="2000">
                <a:solidFill>
                  <a:srgbClr val="E36C09"/>
                </a:solidFill>
                <a:latin typeface="Noto Sans JP"/>
                <a:ea typeface="Noto Sans JP"/>
                <a:cs typeface="Noto Sans JP"/>
                <a:sym typeface="Noto Sans JP"/>
              </a:rPr>
              <a:t>オーナー</a:t>
            </a:r>
            <a:r>
              <a:rPr lang="ja-JP" sz="2000">
                <a:solidFill>
                  <a:srgbClr val="545454"/>
                </a:solidFill>
                <a:latin typeface="Noto Sans JP"/>
                <a:ea typeface="Noto Sans JP"/>
                <a:cs typeface="Noto Sans JP"/>
                <a:sym typeface="Noto Sans JP"/>
              </a:rPr>
              <a:t>にとっても、</a:t>
            </a:r>
            <a:r>
              <a:rPr lang="ja-JP" sz="2000" b="1" u="sng">
                <a:solidFill>
                  <a:srgbClr val="545454"/>
                </a:solidFill>
                <a:latin typeface="Noto Sans JP"/>
                <a:ea typeface="Noto Sans JP"/>
                <a:cs typeface="Noto Sans JP"/>
                <a:sym typeface="Noto Sans JP"/>
              </a:rPr>
              <a:t>退去者が自ら次の入居者を見つけてきてくれることによって、費用や空室期間のリスクを軽減することができ</a:t>
            </a:r>
            <a:r>
              <a:rPr lang="ja-JP" sz="2000">
                <a:solidFill>
                  <a:srgbClr val="545454"/>
                </a:solidFill>
                <a:latin typeface="Noto Sans JP"/>
                <a:ea typeface="Noto Sans JP"/>
                <a:cs typeface="Noto Sans JP"/>
                <a:sym typeface="Noto Sans JP"/>
              </a:rPr>
              <a:t>、居抜きでの解約を承諾しやすくなります。</a:t>
            </a:r>
            <a:endParaRPr/>
          </a:p>
        </p:txBody>
      </p:sp>
      <p:sp>
        <p:nvSpPr>
          <p:cNvPr id="356" name="Google Shape;356;p15"/>
          <p:cNvSpPr txBox="1"/>
          <p:nvPr/>
        </p:nvSpPr>
        <p:spPr>
          <a:xfrm>
            <a:off x="1016992" y="1914852"/>
            <a:ext cx="16230600" cy="70718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ja-JP" sz="4200" b="1">
                <a:solidFill>
                  <a:srgbClr val="545454"/>
                </a:solidFill>
                <a:latin typeface="Noto Sans JP"/>
                <a:ea typeface="Noto Sans JP"/>
                <a:cs typeface="Noto Sans JP"/>
                <a:sym typeface="Noto Sans JP"/>
              </a:rPr>
              <a:t>居抜きのマッチングサービス「ハコマ」</a:t>
            </a:r>
            <a:endParaRPr sz="4200" b="1">
              <a:solidFill>
                <a:srgbClr val="545454"/>
              </a:solidFill>
              <a:latin typeface="Noto Sans JP"/>
              <a:ea typeface="Noto Sans JP"/>
              <a:cs typeface="Noto Sans JP"/>
              <a:sym typeface="Noto Sans JP"/>
            </a:endParaRPr>
          </a:p>
        </p:txBody>
      </p:sp>
      <p:sp>
        <p:nvSpPr>
          <p:cNvPr id="357" name="Google Shape;357;p15"/>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pic>
        <p:nvPicPr>
          <p:cNvPr id="358" name="Google Shape;358;p15" descr="グラフィカル ユーザー インターフェイス, Web サイト&#10;&#10;自動的に生成された説明"/>
          <p:cNvPicPr preferRelativeResize="0"/>
          <p:nvPr/>
        </p:nvPicPr>
        <p:blipFill rotWithShape="1">
          <a:blip r:embed="rId3">
            <a:alphaModFix/>
          </a:blip>
          <a:srcRect/>
          <a:stretch/>
        </p:blipFill>
        <p:spPr>
          <a:xfrm>
            <a:off x="914400" y="3238500"/>
            <a:ext cx="5881344" cy="3243263"/>
          </a:xfrm>
          <a:prstGeom prst="rect">
            <a:avLst/>
          </a:prstGeom>
          <a:noFill/>
          <a:ln>
            <a:noFill/>
          </a:ln>
          <a:effectLst>
            <a:outerShdw blurRad="50800" dist="38100" dir="2700000" algn="tl" rotWithShape="0">
              <a:srgbClr val="000000">
                <a:alpha val="40000"/>
              </a:srgbClr>
            </a:outerShdw>
          </a:effectLst>
        </p:spPr>
      </p:pic>
      <p:pic>
        <p:nvPicPr>
          <p:cNvPr id="359" name="Google Shape;359;p15" descr="グラフィカル ユーザー インターフェイス, テキスト, アプリケーション&#10;&#10;自動的に生成された説明"/>
          <p:cNvPicPr preferRelativeResize="0"/>
          <p:nvPr/>
        </p:nvPicPr>
        <p:blipFill rotWithShape="1">
          <a:blip r:embed="rId4">
            <a:alphaModFix/>
          </a:blip>
          <a:srcRect/>
          <a:stretch/>
        </p:blipFill>
        <p:spPr>
          <a:xfrm>
            <a:off x="2171343" y="5197402"/>
            <a:ext cx="6870065" cy="3243263"/>
          </a:xfrm>
          <a:prstGeom prst="rect">
            <a:avLst/>
          </a:prstGeom>
          <a:noFill/>
          <a:ln>
            <a:noFill/>
          </a:ln>
          <a:effectLst>
            <a:outerShdw blurRad="50800" dist="38100" dir="2700000" algn="tl" rotWithShape="0">
              <a:srgbClr val="000000">
                <a:alpha val="40000"/>
              </a:srgbClr>
            </a:outerShdw>
          </a:effectLst>
        </p:spPr>
      </p:pic>
      <p:sp>
        <p:nvSpPr>
          <p:cNvPr id="360" name="Google Shape;360;p15"/>
          <p:cNvSpPr txBox="1"/>
          <p:nvPr/>
        </p:nvSpPr>
        <p:spPr>
          <a:xfrm>
            <a:off x="1828800" y="8546434"/>
            <a:ext cx="5961177" cy="883575"/>
          </a:xfrm>
          <a:prstGeom prst="rect">
            <a:avLst/>
          </a:prstGeom>
          <a:noFill/>
          <a:ln>
            <a:noFill/>
          </a:ln>
        </p:spPr>
        <p:txBody>
          <a:bodyPr spcFirstLastPara="1" wrap="square" lIns="0" tIns="0" rIns="0" bIns="0" anchor="t" anchorCtr="0">
            <a:spAutoFit/>
          </a:bodyPr>
          <a:lstStyle/>
          <a:p>
            <a:pPr marL="0" marR="0" lvl="0" indent="0" algn="ctr" rtl="0">
              <a:lnSpc>
                <a:spcPct val="234312"/>
              </a:lnSpc>
              <a:spcBef>
                <a:spcPts val="0"/>
              </a:spcBef>
              <a:spcAft>
                <a:spcPts val="0"/>
              </a:spcAft>
              <a:buNone/>
            </a:pPr>
            <a:r>
              <a:rPr lang="ja-JP" sz="1600" b="1">
                <a:solidFill>
                  <a:srgbClr val="545454"/>
                </a:solidFill>
                <a:latin typeface="Noto Sans JP"/>
                <a:ea typeface="Noto Sans JP"/>
                <a:cs typeface="Noto Sans JP"/>
                <a:sym typeface="Noto Sans JP"/>
              </a:rPr>
              <a:t>（実際のサービス画面）</a:t>
            </a:r>
            <a:br>
              <a:rPr lang="ja-JP" sz="1600" b="1">
                <a:solidFill>
                  <a:srgbClr val="545454"/>
                </a:solidFill>
                <a:latin typeface="Noto Sans JP"/>
                <a:ea typeface="Noto Sans JP"/>
                <a:cs typeface="Noto Sans JP"/>
                <a:sym typeface="Noto Sans JP"/>
              </a:rPr>
            </a:br>
            <a:r>
              <a:rPr lang="ja-JP" sz="1600" b="1">
                <a:solidFill>
                  <a:srgbClr val="545454"/>
                </a:solidFill>
                <a:latin typeface="Noto Sans JP"/>
                <a:ea typeface="Noto Sans JP"/>
                <a:cs typeface="Noto Sans JP"/>
                <a:sym typeface="Noto Sans JP"/>
              </a:rPr>
              <a:t>LPはこちら→ </a:t>
            </a:r>
            <a:r>
              <a:rPr lang="ja-JP" sz="1600" b="1" u="sng">
                <a:solidFill>
                  <a:srgbClr val="545454"/>
                </a:solidFill>
                <a:latin typeface="Noto Sans JP"/>
                <a:ea typeface="Noto Sans JP"/>
                <a:cs typeface="Noto Sans JP"/>
                <a:sym typeface="Noto Sans JP"/>
                <a:hlinkClick r:id="rId5">
                  <a:extLst>
                    <a:ext uri="{A12FA001-AC4F-418D-AE19-62706E023703}">
                      <ahyp:hlinkClr xmlns:ahyp="http://schemas.microsoft.com/office/drawing/2018/hyperlinkcolor" val="tx"/>
                    </a:ext>
                  </a:extLst>
                </a:hlinkClick>
              </a:rPr>
              <a:t>https://www.hakoma.tokyo/inuki-taikyo</a:t>
            </a:r>
            <a:endParaRPr sz="1600" b="1">
              <a:solidFill>
                <a:srgbClr val="545454"/>
              </a:solidFill>
              <a:latin typeface="Noto Sans JP"/>
              <a:ea typeface="Noto Sans JP"/>
              <a:cs typeface="Noto Sans JP"/>
              <a:sym typeface="Noto Sans JP"/>
            </a:endParaRPr>
          </a:p>
        </p:txBody>
      </p:sp>
      <p:pic>
        <p:nvPicPr>
          <p:cNvPr id="361" name="Google Shape;361;p15" descr="グラフィカル ユーザー インターフェイス, テキスト, アプリケーション&#10;&#10;自動的に生成された説明"/>
          <p:cNvPicPr preferRelativeResize="0"/>
          <p:nvPr/>
        </p:nvPicPr>
        <p:blipFill rotWithShape="1">
          <a:blip r:embed="rId6">
            <a:alphaModFix/>
          </a:blip>
          <a:srcRect/>
          <a:stretch/>
        </p:blipFill>
        <p:spPr>
          <a:xfrm>
            <a:off x="4718039" y="2944784"/>
            <a:ext cx="4627513" cy="3243263"/>
          </a:xfrm>
          <a:prstGeom prst="rect">
            <a:avLst/>
          </a:prstGeom>
          <a:noFill/>
          <a:ln>
            <a:noFill/>
          </a:ln>
          <a:effectLst>
            <a:outerShdw blurRad="50800" dist="38100" dir="2700000" algn="tl" rotWithShape="0">
              <a:srgbClr val="000000">
                <a:alpha val="40000"/>
              </a:srgbClr>
            </a:outerShdw>
          </a:effectLst>
        </p:spPr>
      </p:pic>
      <p:sp>
        <p:nvSpPr>
          <p:cNvPr id="362" name="Google Shape;362;p15"/>
          <p:cNvSpPr txBox="1"/>
          <p:nvPr/>
        </p:nvSpPr>
        <p:spPr>
          <a:xfrm>
            <a:off x="3893415" y="248576"/>
            <a:ext cx="10477755" cy="821055"/>
          </a:xfrm>
          <a:prstGeom prst="rect">
            <a:avLst/>
          </a:prstGeom>
          <a:noFill/>
          <a:ln>
            <a:noFill/>
          </a:ln>
        </p:spPr>
        <p:txBody>
          <a:bodyPr spcFirstLastPara="1" wrap="square" lIns="0" tIns="0" rIns="0" bIns="0" anchor="t" anchorCtr="0">
            <a:spAutoFit/>
          </a:bodyPr>
          <a:lstStyle/>
          <a:p>
            <a:pPr marL="0" marR="0" lvl="0" indent="0" algn="ctr" rtl="0">
              <a:lnSpc>
                <a:spcPct val="139979"/>
              </a:lnSpc>
              <a:spcBef>
                <a:spcPts val="0"/>
              </a:spcBef>
              <a:spcAft>
                <a:spcPts val="0"/>
              </a:spcAft>
              <a:buNone/>
            </a:pPr>
            <a:r>
              <a:rPr lang="ja-JP" sz="4800">
                <a:solidFill>
                  <a:srgbClr val="545454"/>
                </a:solidFill>
                <a:latin typeface="Calibri"/>
                <a:ea typeface="Calibri"/>
                <a:cs typeface="Calibri"/>
                <a:sym typeface="Calibri"/>
              </a:rPr>
              <a:t>「ハコマ」</a:t>
            </a:r>
            <a:endParaRPr sz="4800">
              <a:solidFill>
                <a:srgbClr val="545454"/>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67" name="Google Shape;367;p16"/>
          <p:cNvGrpSpPr/>
          <p:nvPr/>
        </p:nvGrpSpPr>
        <p:grpSpPr>
          <a:xfrm>
            <a:off x="576110" y="1218507"/>
            <a:ext cx="17112364" cy="8535556"/>
            <a:chOff x="0" y="-47625"/>
            <a:chExt cx="4506960" cy="2248048"/>
          </a:xfrm>
        </p:grpSpPr>
        <p:sp>
          <p:nvSpPr>
            <p:cNvPr id="368" name="Google Shape;368;p16"/>
            <p:cNvSpPr/>
            <p:nvPr/>
          </p:nvSpPr>
          <p:spPr>
            <a:xfrm>
              <a:off x="0" y="0"/>
              <a:ext cx="4506960" cy="2200423"/>
            </a:xfrm>
            <a:custGeom>
              <a:avLst/>
              <a:gdLst/>
              <a:ahLst/>
              <a:cxnLst/>
              <a:rect l="l" t="t" r="r" b="b"/>
              <a:pathLst>
                <a:path w="4506960" h="2200423" extrusionOk="0">
                  <a:moveTo>
                    <a:pt x="23073" y="0"/>
                  </a:moveTo>
                  <a:lnTo>
                    <a:pt x="4483887" y="0"/>
                  </a:lnTo>
                  <a:cubicBezTo>
                    <a:pt x="4490006" y="0"/>
                    <a:pt x="4495875" y="2431"/>
                    <a:pt x="4500202" y="6758"/>
                  </a:cubicBezTo>
                  <a:cubicBezTo>
                    <a:pt x="4504529" y="11085"/>
                    <a:pt x="4506960" y="16954"/>
                    <a:pt x="4506960" y="23073"/>
                  </a:cubicBezTo>
                  <a:lnTo>
                    <a:pt x="4506960" y="2177349"/>
                  </a:lnTo>
                  <a:cubicBezTo>
                    <a:pt x="4506960" y="2183469"/>
                    <a:pt x="4504529" y="2189338"/>
                    <a:pt x="4500202" y="2193665"/>
                  </a:cubicBezTo>
                  <a:cubicBezTo>
                    <a:pt x="4495875" y="2197992"/>
                    <a:pt x="4490006" y="2200423"/>
                    <a:pt x="4483887" y="2200423"/>
                  </a:cubicBezTo>
                  <a:lnTo>
                    <a:pt x="23073" y="2200423"/>
                  </a:lnTo>
                  <a:cubicBezTo>
                    <a:pt x="16954" y="2200423"/>
                    <a:pt x="11085" y="2197992"/>
                    <a:pt x="6758" y="2193665"/>
                  </a:cubicBezTo>
                  <a:cubicBezTo>
                    <a:pt x="2431" y="2189338"/>
                    <a:pt x="0" y="2183469"/>
                    <a:pt x="0" y="2177349"/>
                  </a:cubicBezTo>
                  <a:lnTo>
                    <a:pt x="0" y="23073"/>
                  </a:lnTo>
                  <a:cubicBezTo>
                    <a:pt x="0" y="16954"/>
                    <a:pt x="2431" y="11085"/>
                    <a:pt x="6758" y="6758"/>
                  </a:cubicBezTo>
                  <a:cubicBezTo>
                    <a:pt x="11085" y="2431"/>
                    <a:pt x="16954" y="0"/>
                    <a:pt x="2307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9" name="Google Shape;369;p16"/>
            <p:cNvSpPr txBox="1"/>
            <p:nvPr/>
          </p:nvSpPr>
          <p:spPr>
            <a:xfrm>
              <a:off x="0" y="-47625"/>
              <a:ext cx="4506960" cy="2248048"/>
            </a:xfrm>
            <a:prstGeom prst="rect">
              <a:avLst/>
            </a:prstGeom>
            <a:noFill/>
            <a:ln>
              <a:noFill/>
            </a:ln>
          </p:spPr>
          <p:txBody>
            <a:bodyPr spcFirstLastPara="1" wrap="square" lIns="50800" tIns="50800" rIns="50800" bIns="50800" anchor="ctr" anchorCtr="0">
              <a:noAutofit/>
            </a:bodyPr>
            <a:lstStyle/>
            <a:p>
              <a:pPr marL="410209" marR="0" lvl="1" indent="-90805" algn="ctr" rtl="0">
                <a:lnSpc>
                  <a:spcPct val="147722"/>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70" name="Google Shape;370;p16"/>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b="1">
                <a:solidFill>
                  <a:srgbClr val="545454"/>
                </a:solidFill>
                <a:latin typeface="Noto Sans JP"/>
                <a:ea typeface="Noto Sans JP"/>
                <a:cs typeface="Noto Sans JP"/>
                <a:sym typeface="Noto Sans JP"/>
              </a:rPr>
              <a:t>Realable Inc.</a:t>
            </a:r>
            <a:endParaRPr/>
          </a:p>
        </p:txBody>
      </p:sp>
      <p:sp>
        <p:nvSpPr>
          <p:cNvPr id="371" name="Google Shape;371;p16"/>
          <p:cNvSpPr txBox="1"/>
          <p:nvPr/>
        </p:nvSpPr>
        <p:spPr>
          <a:xfrm>
            <a:off x="3893415" y="248576"/>
            <a:ext cx="10477755" cy="821055"/>
          </a:xfrm>
          <a:prstGeom prst="rect">
            <a:avLst/>
          </a:prstGeom>
          <a:noFill/>
          <a:ln>
            <a:noFill/>
          </a:ln>
        </p:spPr>
        <p:txBody>
          <a:bodyPr spcFirstLastPara="1" wrap="square" lIns="0" tIns="0" rIns="0" bIns="0" anchor="t" anchorCtr="0">
            <a:spAutoFit/>
          </a:bodyPr>
          <a:lstStyle/>
          <a:p>
            <a:pPr marL="0" marR="0" lvl="0" indent="0" algn="ctr" rtl="0">
              <a:lnSpc>
                <a:spcPct val="139979"/>
              </a:lnSpc>
              <a:spcBef>
                <a:spcPts val="0"/>
              </a:spcBef>
              <a:spcAft>
                <a:spcPts val="0"/>
              </a:spcAft>
              <a:buNone/>
            </a:pPr>
            <a:r>
              <a:rPr lang="ja-JP" sz="4800">
                <a:solidFill>
                  <a:srgbClr val="545454"/>
                </a:solidFill>
                <a:latin typeface="Calibri"/>
                <a:ea typeface="Calibri"/>
                <a:cs typeface="Calibri"/>
                <a:sym typeface="Calibri"/>
              </a:rPr>
              <a:t>商業物件の管理・仲介</a:t>
            </a:r>
            <a:endParaRPr sz="4800">
              <a:solidFill>
                <a:srgbClr val="545454"/>
              </a:solidFill>
              <a:latin typeface="Calibri"/>
              <a:ea typeface="Calibri"/>
              <a:cs typeface="Calibri"/>
              <a:sym typeface="Calibri"/>
            </a:endParaRPr>
          </a:p>
        </p:txBody>
      </p:sp>
      <p:sp>
        <p:nvSpPr>
          <p:cNvPr id="372" name="Google Shape;372;p16"/>
          <p:cNvSpPr txBox="1"/>
          <p:nvPr/>
        </p:nvSpPr>
        <p:spPr>
          <a:xfrm>
            <a:off x="1743859" y="1572035"/>
            <a:ext cx="14800281" cy="1412842"/>
          </a:xfrm>
          <a:prstGeom prst="rect">
            <a:avLst/>
          </a:prstGeom>
          <a:noFill/>
          <a:ln w="9525" cap="flat" cmpd="sng">
            <a:solidFill>
              <a:schemeClr val="dk1"/>
            </a:solidFill>
            <a:prstDash val="solid"/>
            <a:round/>
            <a:headEnd type="none" w="sm" len="sm"/>
            <a:tailEnd type="none" w="sm" len="sm"/>
          </a:ln>
        </p:spPr>
        <p:txBody>
          <a:bodyPr spcFirstLastPara="1" wrap="square" lIns="0" tIns="180000" rIns="0" bIns="180000" anchor="ctr" anchorCtr="0">
            <a:spAutoFit/>
          </a:bodyPr>
          <a:lstStyle/>
          <a:p>
            <a:pPr marL="0" marR="0" lvl="0" indent="0" algn="ctr" rtl="0">
              <a:lnSpc>
                <a:spcPct val="150000"/>
              </a:lnSpc>
              <a:spcBef>
                <a:spcPts val="0"/>
              </a:spcBef>
              <a:spcAft>
                <a:spcPts val="0"/>
              </a:spcAft>
              <a:buNone/>
            </a:pPr>
            <a:r>
              <a:rPr lang="ja-JP" sz="2400">
                <a:solidFill>
                  <a:srgbClr val="545454"/>
                </a:solidFill>
                <a:latin typeface="Noto Sans JP"/>
                <a:ea typeface="Noto Sans JP"/>
                <a:cs typeface="Noto Sans JP"/>
                <a:sym typeface="Noto Sans JP"/>
              </a:rPr>
              <a:t>リアラブルは、宅地建物取引業者として商業物件の管理・仲介も行っています。</a:t>
            </a:r>
            <a:endParaRPr sz="2400">
              <a:solidFill>
                <a:srgbClr val="545454"/>
              </a:solidFill>
              <a:latin typeface="Noto Sans JP"/>
              <a:ea typeface="Noto Sans JP"/>
              <a:cs typeface="Noto Sans JP"/>
              <a:sym typeface="Noto Sans JP"/>
            </a:endParaRPr>
          </a:p>
          <a:p>
            <a:pPr marL="0" marR="0" lvl="0" indent="0" algn="ctr" rtl="0">
              <a:lnSpc>
                <a:spcPct val="150000"/>
              </a:lnSpc>
              <a:spcBef>
                <a:spcPts val="0"/>
              </a:spcBef>
              <a:spcAft>
                <a:spcPts val="0"/>
              </a:spcAft>
              <a:buNone/>
            </a:pPr>
            <a:r>
              <a:rPr lang="ja-JP" sz="2400">
                <a:solidFill>
                  <a:srgbClr val="545454"/>
                </a:solidFill>
                <a:latin typeface="Noto Sans JP"/>
                <a:ea typeface="Noto Sans JP"/>
                <a:cs typeface="Noto Sans JP"/>
                <a:sym typeface="Noto Sans JP"/>
              </a:rPr>
              <a:t>居抜き物件・オフィス、店舗向け物件を中心に積極的な提案力をもった不動産業務を提供します。</a:t>
            </a:r>
            <a:endParaRPr sz="2400">
              <a:solidFill>
                <a:srgbClr val="545454"/>
              </a:solidFill>
              <a:latin typeface="Noto Sans JP"/>
              <a:ea typeface="Noto Sans JP"/>
              <a:cs typeface="Noto Sans JP"/>
              <a:sym typeface="Noto Sans JP"/>
            </a:endParaRPr>
          </a:p>
        </p:txBody>
      </p:sp>
      <p:pic>
        <p:nvPicPr>
          <p:cNvPr id="373" name="Google Shape;373;p16" descr="アパートのビル&#10;&#10;低い精度で自動的に生成された説明"/>
          <p:cNvPicPr preferRelativeResize="0"/>
          <p:nvPr/>
        </p:nvPicPr>
        <p:blipFill rotWithShape="1">
          <a:blip r:embed="rId3">
            <a:alphaModFix/>
          </a:blip>
          <a:srcRect r="2702"/>
          <a:stretch/>
        </p:blipFill>
        <p:spPr>
          <a:xfrm>
            <a:off x="2514600" y="3165703"/>
            <a:ext cx="8229600" cy="4833257"/>
          </a:xfrm>
          <a:prstGeom prst="rect">
            <a:avLst/>
          </a:prstGeom>
          <a:noFill/>
          <a:ln>
            <a:noFill/>
          </a:ln>
          <a:effectLst>
            <a:outerShdw blurRad="50800" dist="38100" dir="2700000" algn="tl" rotWithShape="0">
              <a:srgbClr val="000000">
                <a:alpha val="40000"/>
              </a:srgbClr>
            </a:outerShdw>
          </a:effectLst>
        </p:spPr>
      </p:pic>
      <p:pic>
        <p:nvPicPr>
          <p:cNvPr id="374" name="Google Shape;374;p16" descr="屋内, 人, 男, 天井 が含まれている画像&#10;&#10;自動的に生成された説明"/>
          <p:cNvPicPr preferRelativeResize="0"/>
          <p:nvPr/>
        </p:nvPicPr>
        <p:blipFill rotWithShape="1">
          <a:blip r:embed="rId4">
            <a:alphaModFix/>
          </a:blip>
          <a:srcRect b="6479"/>
          <a:stretch/>
        </p:blipFill>
        <p:spPr>
          <a:xfrm>
            <a:off x="7977187" y="5486285"/>
            <a:ext cx="7772400" cy="4153593"/>
          </a:xfrm>
          <a:prstGeom prst="rect">
            <a:avLst/>
          </a:prstGeom>
          <a:noFill/>
          <a:ln>
            <a:noFill/>
          </a:ln>
          <a:effectLst>
            <a:outerShdw blurRad="50800" dist="38100" dir="2700000" algn="tl" rotWithShape="0">
              <a:srgbClr val="000000">
                <a:alpha val="4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380" name="Google Shape;380;p17"/>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17</a:t>
            </a:fld>
            <a:endParaRPr/>
          </a:p>
        </p:txBody>
      </p:sp>
      <p:cxnSp>
        <p:nvCxnSpPr>
          <p:cNvPr id="381" name="Google Shape;381;p17"/>
          <p:cNvCxnSpPr/>
          <p:nvPr/>
        </p:nvCxnSpPr>
        <p:spPr>
          <a:xfrm>
            <a:off x="1089213" y="4803341"/>
            <a:ext cx="16318005" cy="0"/>
          </a:xfrm>
          <a:prstGeom prst="straightConnector1">
            <a:avLst/>
          </a:prstGeom>
          <a:noFill/>
          <a:ln w="38100" cap="flat" cmpd="sng">
            <a:solidFill>
              <a:srgbClr val="002060"/>
            </a:solidFill>
            <a:prstDash val="solid"/>
            <a:round/>
            <a:headEnd type="none" w="sm" len="sm"/>
            <a:tailEnd type="none" w="sm" len="sm"/>
          </a:ln>
        </p:spPr>
      </p:cxnSp>
      <p:sp>
        <p:nvSpPr>
          <p:cNvPr id="382" name="Google Shape;382;p17"/>
          <p:cNvSpPr txBox="1">
            <a:spLocks noGrp="1"/>
          </p:cNvSpPr>
          <p:nvPr>
            <p:ph type="body" idx="1"/>
          </p:nvPr>
        </p:nvSpPr>
        <p:spPr>
          <a:xfrm>
            <a:off x="1257300" y="1745507"/>
            <a:ext cx="15773400" cy="6750330"/>
          </a:xfrm>
          <a:prstGeom prst="rect">
            <a:avLst/>
          </a:prstGeom>
          <a:noFill/>
          <a:ln>
            <a:noFill/>
          </a:ln>
        </p:spPr>
        <p:txBody>
          <a:bodyPr spcFirstLastPara="1" wrap="square" lIns="137150" tIns="68575" rIns="137150" bIns="68575" anchor="ctr" anchorCtr="0">
            <a:normAutofit/>
          </a:bodyPr>
          <a:lstStyle/>
          <a:p>
            <a:pPr marL="0" lvl="0" indent="0" algn="l" rtl="0">
              <a:lnSpc>
                <a:spcPct val="200000"/>
              </a:lnSpc>
              <a:spcBef>
                <a:spcPts val="0"/>
              </a:spcBef>
              <a:spcAft>
                <a:spcPts val="0"/>
              </a:spcAft>
              <a:buClr>
                <a:schemeClr val="dk1"/>
              </a:buClr>
              <a:buSzPts val="3000"/>
              <a:buNone/>
            </a:pPr>
            <a:r>
              <a:rPr lang="ja-JP" sz="3000">
                <a:latin typeface="Noto Sans JP"/>
                <a:ea typeface="Noto Sans JP"/>
                <a:cs typeface="Noto Sans JP"/>
                <a:sym typeface="Noto Sans JP"/>
              </a:rPr>
              <a:t>不動産業向けITソリューション</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8"/>
          <p:cNvSpPr txBox="1"/>
          <p:nvPr/>
        </p:nvSpPr>
        <p:spPr>
          <a:xfrm>
            <a:off x="1050707" y="1650205"/>
            <a:ext cx="16356512" cy="1012805"/>
          </a:xfrm>
          <a:prstGeom prst="rect">
            <a:avLst/>
          </a:prstGeom>
          <a:noFill/>
          <a:ln>
            <a:noFill/>
          </a:ln>
        </p:spPr>
        <p:txBody>
          <a:bodyPr spcFirstLastPara="1" wrap="square" lIns="137150" tIns="68575" rIns="137150" bIns="68575" anchor="t" anchorCtr="0">
            <a:normAutofit fontScale="92500" lnSpcReduction="10000"/>
          </a:bodyPr>
          <a:lstStyle/>
          <a:p>
            <a:pPr marL="0" marR="0" lvl="0" indent="0" algn="l" rtl="0">
              <a:lnSpc>
                <a:spcPct val="110000"/>
              </a:lnSpc>
              <a:spcBef>
                <a:spcPts val="0"/>
              </a:spcBef>
              <a:spcAft>
                <a:spcPts val="0"/>
              </a:spcAft>
              <a:buClr>
                <a:schemeClr val="dk1"/>
              </a:buClr>
              <a:buSzPct val="100000"/>
              <a:buFont typeface="Noto Sans JP"/>
              <a:buNone/>
            </a:pPr>
            <a:r>
              <a:rPr lang="ja-JP" sz="3000">
                <a:solidFill>
                  <a:schemeClr val="dk1"/>
                </a:solidFill>
                <a:latin typeface="Noto Sans JP"/>
                <a:ea typeface="Noto Sans JP"/>
                <a:cs typeface="Noto Sans JP"/>
                <a:sym typeface="Noto Sans JP"/>
              </a:rPr>
              <a:t>リアラブルでは、</a:t>
            </a:r>
            <a:r>
              <a:rPr lang="ja-JP" sz="3000" u="sng">
                <a:solidFill>
                  <a:schemeClr val="dk1"/>
                </a:solidFill>
                <a:latin typeface="Noto Sans JP"/>
                <a:ea typeface="Noto Sans JP"/>
                <a:cs typeface="Noto Sans JP"/>
                <a:sym typeface="Noto Sans JP"/>
              </a:rPr>
              <a:t>AI技術と不動産業務への知見</a:t>
            </a:r>
            <a:r>
              <a:rPr lang="ja-JP" sz="3000">
                <a:solidFill>
                  <a:schemeClr val="dk1"/>
                </a:solidFill>
                <a:latin typeface="Noto Sans JP"/>
                <a:ea typeface="Noto Sans JP"/>
                <a:cs typeface="Noto Sans JP"/>
                <a:sym typeface="Noto Sans JP"/>
              </a:rPr>
              <a:t>を活用して不動産業務の</a:t>
            </a:r>
            <a:r>
              <a:rPr lang="ja-JP" sz="3000" b="1">
                <a:solidFill>
                  <a:srgbClr val="E36C09"/>
                </a:solidFill>
                <a:latin typeface="Noto Sans JP"/>
                <a:ea typeface="Noto Sans JP"/>
                <a:cs typeface="Noto Sans JP"/>
                <a:sym typeface="Noto Sans JP"/>
              </a:rPr>
              <a:t>「わからない」・「めんどくさい」・「抜け漏れ」</a:t>
            </a:r>
            <a:r>
              <a:rPr lang="ja-JP" sz="3000">
                <a:solidFill>
                  <a:schemeClr val="dk1"/>
                </a:solidFill>
                <a:latin typeface="Noto Sans JP"/>
                <a:ea typeface="Noto Sans JP"/>
                <a:cs typeface="Noto Sans JP"/>
                <a:sym typeface="Noto Sans JP"/>
              </a:rPr>
              <a:t>を防ぐ様々なソリューションを提供しています。</a:t>
            </a:r>
            <a:endParaRPr/>
          </a:p>
        </p:txBody>
      </p:sp>
      <p:sp>
        <p:nvSpPr>
          <p:cNvPr id="388" name="Google Shape;388;p18"/>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a:solidFill>
                  <a:schemeClr val="dk1"/>
                </a:solidFill>
                <a:latin typeface="Noto Sans JP"/>
                <a:ea typeface="Noto Sans JP"/>
                <a:cs typeface="Noto Sans JP"/>
                <a:sym typeface="Noto Sans JP"/>
              </a:rPr>
              <a:t>AIを活用した不動産業向けソリューション</a:t>
            </a:r>
            <a:endParaRPr sz="5100">
              <a:solidFill>
                <a:schemeClr val="dk1"/>
              </a:solidFill>
              <a:latin typeface="Noto Sans JP"/>
              <a:ea typeface="Noto Sans JP"/>
              <a:cs typeface="Noto Sans JP"/>
              <a:sym typeface="Noto Sans JP"/>
            </a:endParaRPr>
          </a:p>
        </p:txBody>
      </p:sp>
      <p:cxnSp>
        <p:nvCxnSpPr>
          <p:cNvPr id="389" name="Google Shape;389;p18"/>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390" name="Google Shape;390;p18"/>
          <p:cNvSpPr/>
          <p:nvPr/>
        </p:nvSpPr>
        <p:spPr>
          <a:xfrm>
            <a:off x="838200" y="3021347"/>
            <a:ext cx="7594335" cy="6160752"/>
          </a:xfrm>
          <a:prstGeom prst="roundRect">
            <a:avLst>
              <a:gd name="adj" fmla="val 1731"/>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391" name="Google Shape;391;p18"/>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392" name="Google Shape;392;p18"/>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18</a:t>
            </a:fld>
            <a:endParaRPr/>
          </a:p>
        </p:txBody>
      </p:sp>
      <p:sp>
        <p:nvSpPr>
          <p:cNvPr id="393" name="Google Shape;393;p18"/>
          <p:cNvSpPr txBox="1"/>
          <p:nvPr/>
        </p:nvSpPr>
        <p:spPr>
          <a:xfrm>
            <a:off x="838202" y="3086102"/>
            <a:ext cx="7594334" cy="1159302"/>
          </a:xfrm>
          <a:prstGeom prst="rect">
            <a:avLst/>
          </a:prstGeom>
          <a:noFill/>
          <a:ln>
            <a:noFill/>
          </a:ln>
        </p:spPr>
        <p:txBody>
          <a:bodyPr spcFirstLastPara="1" wrap="square" lIns="137150" tIns="68575" rIns="137150" bIns="68575" anchor="t" anchorCtr="0">
            <a:normAutofit/>
          </a:bodyPr>
          <a:lstStyle/>
          <a:p>
            <a:pPr marL="0" marR="0" lvl="0" indent="0" algn="ctr" rtl="0">
              <a:lnSpc>
                <a:spcPct val="100000"/>
              </a:lnSpc>
              <a:spcBef>
                <a:spcPts val="0"/>
              </a:spcBef>
              <a:spcAft>
                <a:spcPts val="0"/>
              </a:spcAft>
              <a:buClr>
                <a:srgbClr val="002060"/>
              </a:buClr>
              <a:buSzPts val="2800"/>
              <a:buFont typeface="Noto Sans JP"/>
              <a:buNone/>
            </a:pPr>
            <a:r>
              <a:rPr lang="ja-JP" sz="2800">
                <a:solidFill>
                  <a:srgbClr val="002060"/>
                </a:solidFill>
                <a:latin typeface="Noto Sans JP"/>
                <a:ea typeface="Noto Sans JP"/>
                <a:cs typeface="Noto Sans JP"/>
                <a:sym typeface="Noto Sans JP"/>
              </a:rPr>
              <a:t>不動産特化した</a:t>
            </a:r>
            <a:endParaRPr sz="2800">
              <a:solidFill>
                <a:srgbClr val="002060"/>
              </a:solidFill>
              <a:latin typeface="Noto Sans JP"/>
              <a:ea typeface="Noto Sans JP"/>
              <a:cs typeface="Noto Sans JP"/>
              <a:sym typeface="Noto Sans JP"/>
            </a:endParaRPr>
          </a:p>
          <a:p>
            <a:pPr marL="0" marR="0" lvl="0" indent="0" algn="ctr" rtl="0">
              <a:lnSpc>
                <a:spcPct val="100000"/>
              </a:lnSpc>
              <a:spcBef>
                <a:spcPts val="0"/>
              </a:spcBef>
              <a:spcAft>
                <a:spcPts val="0"/>
              </a:spcAft>
              <a:buClr>
                <a:srgbClr val="002060"/>
              </a:buClr>
              <a:buSzPts val="2800"/>
              <a:buFont typeface="Noto Sans JP"/>
              <a:buNone/>
            </a:pPr>
            <a:r>
              <a:rPr lang="ja-JP" sz="2800">
                <a:solidFill>
                  <a:srgbClr val="002060"/>
                </a:solidFill>
                <a:latin typeface="Noto Sans JP"/>
                <a:ea typeface="Noto Sans JP"/>
                <a:cs typeface="Noto Sans JP"/>
                <a:sym typeface="Noto Sans JP"/>
              </a:rPr>
              <a:t>AI活用サービス</a:t>
            </a:r>
            <a:endParaRPr/>
          </a:p>
        </p:txBody>
      </p:sp>
      <p:sp>
        <p:nvSpPr>
          <p:cNvPr id="394" name="Google Shape;394;p18"/>
          <p:cNvSpPr/>
          <p:nvPr/>
        </p:nvSpPr>
        <p:spPr>
          <a:xfrm>
            <a:off x="9779265" y="3021346"/>
            <a:ext cx="7594335" cy="6160754"/>
          </a:xfrm>
          <a:prstGeom prst="roundRect">
            <a:avLst>
              <a:gd name="adj" fmla="val 1731"/>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395" name="Google Shape;395;p18"/>
          <p:cNvSpPr txBox="1"/>
          <p:nvPr/>
        </p:nvSpPr>
        <p:spPr>
          <a:xfrm>
            <a:off x="10027145" y="3086100"/>
            <a:ext cx="7098575" cy="1159304"/>
          </a:xfrm>
          <a:prstGeom prst="rect">
            <a:avLst/>
          </a:prstGeom>
          <a:noFill/>
          <a:ln>
            <a:noFill/>
          </a:ln>
        </p:spPr>
        <p:txBody>
          <a:bodyPr spcFirstLastPara="1" wrap="square" lIns="137150" tIns="68575" rIns="137150" bIns="68575" anchor="t" anchorCtr="0">
            <a:noAutofit/>
          </a:bodyPr>
          <a:lstStyle/>
          <a:p>
            <a:pPr marL="0" marR="0" lvl="0" indent="0" algn="ctr" rtl="0">
              <a:lnSpc>
                <a:spcPct val="100000"/>
              </a:lnSpc>
              <a:spcBef>
                <a:spcPts val="0"/>
              </a:spcBef>
              <a:spcAft>
                <a:spcPts val="0"/>
              </a:spcAft>
              <a:buClr>
                <a:srgbClr val="002060"/>
              </a:buClr>
              <a:buSzPts val="2800"/>
              <a:buFont typeface="Noto Sans JP"/>
              <a:buNone/>
            </a:pPr>
            <a:r>
              <a:rPr lang="ja-JP" sz="2800">
                <a:solidFill>
                  <a:srgbClr val="002060"/>
                </a:solidFill>
                <a:latin typeface="Noto Sans JP"/>
                <a:ea typeface="Noto Sans JP"/>
                <a:cs typeface="Noto Sans JP"/>
                <a:sym typeface="Noto Sans JP"/>
              </a:rPr>
              <a:t>不動産実務領域に合わせた</a:t>
            </a:r>
            <a:br>
              <a:rPr lang="ja-JP" sz="2800">
                <a:solidFill>
                  <a:srgbClr val="002060"/>
                </a:solidFill>
                <a:latin typeface="Noto Sans JP"/>
                <a:ea typeface="Noto Sans JP"/>
                <a:cs typeface="Noto Sans JP"/>
                <a:sym typeface="Noto Sans JP"/>
              </a:rPr>
            </a:br>
            <a:r>
              <a:rPr lang="ja-JP" sz="2800">
                <a:solidFill>
                  <a:srgbClr val="002060"/>
                </a:solidFill>
                <a:latin typeface="Noto Sans JP"/>
                <a:ea typeface="Noto Sans JP"/>
                <a:cs typeface="Noto Sans JP"/>
                <a:sym typeface="Noto Sans JP"/>
              </a:rPr>
              <a:t>細やかなサポート力</a:t>
            </a:r>
            <a:endParaRPr/>
          </a:p>
        </p:txBody>
      </p:sp>
      <p:sp>
        <p:nvSpPr>
          <p:cNvPr id="396" name="Google Shape;396;p18"/>
          <p:cNvSpPr txBox="1"/>
          <p:nvPr/>
        </p:nvSpPr>
        <p:spPr>
          <a:xfrm>
            <a:off x="10074502" y="4158019"/>
            <a:ext cx="7098575" cy="2890482"/>
          </a:xfrm>
          <a:prstGeom prst="rect">
            <a:avLst/>
          </a:prstGeom>
          <a:noFill/>
          <a:ln>
            <a:noFill/>
          </a:ln>
        </p:spPr>
        <p:txBody>
          <a:bodyPr spcFirstLastPara="1" wrap="square" lIns="137150" tIns="68575" rIns="137150" bIns="68575" anchor="ctr" anchorCtr="0">
            <a:normAutofit/>
          </a:bodyPr>
          <a:lstStyle/>
          <a:p>
            <a:pPr marL="514350" marR="0" lvl="0" indent="-514350" algn="l" rtl="0">
              <a:lnSpc>
                <a:spcPct val="150000"/>
              </a:lnSpc>
              <a:spcBef>
                <a:spcPts val="0"/>
              </a:spcBef>
              <a:spcAft>
                <a:spcPts val="0"/>
              </a:spcAft>
              <a:buClr>
                <a:srgbClr val="002060"/>
              </a:buClr>
              <a:buSzPts val="2800"/>
              <a:buFont typeface="Arial"/>
              <a:buChar char="•"/>
            </a:pPr>
            <a:r>
              <a:rPr lang="ja-JP" sz="2800">
                <a:solidFill>
                  <a:srgbClr val="002060"/>
                </a:solidFill>
                <a:latin typeface="Noto Sans JP"/>
                <a:ea typeface="Noto Sans JP"/>
                <a:cs typeface="Noto Sans JP"/>
                <a:sym typeface="Noto Sans JP"/>
              </a:rPr>
              <a:t>REINSデータのCSV化</a:t>
            </a:r>
            <a:endParaRPr sz="2800">
              <a:solidFill>
                <a:srgbClr val="002060"/>
              </a:solidFill>
              <a:latin typeface="Noto Sans JP"/>
              <a:ea typeface="Noto Sans JP"/>
              <a:cs typeface="Noto Sans JP"/>
              <a:sym typeface="Noto Sans JP"/>
            </a:endParaRPr>
          </a:p>
          <a:p>
            <a:pPr marL="514350" marR="0" lvl="0" indent="-514350" algn="l" rtl="0">
              <a:lnSpc>
                <a:spcPct val="150000"/>
              </a:lnSpc>
              <a:spcBef>
                <a:spcPts val="0"/>
              </a:spcBef>
              <a:spcAft>
                <a:spcPts val="0"/>
              </a:spcAft>
              <a:buClr>
                <a:srgbClr val="002060"/>
              </a:buClr>
              <a:buSzPts val="2800"/>
              <a:buFont typeface="Arial"/>
              <a:buChar char="•"/>
            </a:pPr>
            <a:r>
              <a:rPr lang="ja-JP" sz="2800">
                <a:solidFill>
                  <a:srgbClr val="002060"/>
                </a:solidFill>
                <a:latin typeface="Noto Sans JP"/>
                <a:ea typeface="Noto Sans JP"/>
                <a:cs typeface="Noto Sans JP"/>
                <a:sym typeface="Noto Sans JP"/>
              </a:rPr>
              <a:t>エクセル業務自動化ツール開発</a:t>
            </a:r>
            <a:endParaRPr sz="2800">
              <a:solidFill>
                <a:srgbClr val="002060"/>
              </a:solidFill>
              <a:latin typeface="Noto Sans JP"/>
              <a:ea typeface="Noto Sans JP"/>
              <a:cs typeface="Noto Sans JP"/>
              <a:sym typeface="Noto Sans JP"/>
            </a:endParaRPr>
          </a:p>
          <a:p>
            <a:pPr marL="514350" marR="0" lvl="0" indent="-514350" algn="l" rtl="0">
              <a:lnSpc>
                <a:spcPct val="150000"/>
              </a:lnSpc>
              <a:spcBef>
                <a:spcPts val="0"/>
              </a:spcBef>
              <a:spcAft>
                <a:spcPts val="0"/>
              </a:spcAft>
              <a:buClr>
                <a:srgbClr val="002060"/>
              </a:buClr>
              <a:buSzPts val="2800"/>
              <a:buFont typeface="Arial"/>
              <a:buChar char="•"/>
            </a:pPr>
            <a:r>
              <a:rPr lang="ja-JP" sz="2800">
                <a:solidFill>
                  <a:srgbClr val="002060"/>
                </a:solidFill>
                <a:latin typeface="Noto Sans JP"/>
                <a:ea typeface="Noto Sans JP"/>
                <a:cs typeface="Noto Sans JP"/>
                <a:sym typeface="Noto Sans JP"/>
              </a:rPr>
              <a:t>不動産x経営データのダッシュボード化</a:t>
            </a:r>
            <a:endParaRPr sz="2800">
              <a:solidFill>
                <a:srgbClr val="002060"/>
              </a:solidFill>
              <a:latin typeface="Noto Sans JP"/>
              <a:ea typeface="Noto Sans JP"/>
              <a:cs typeface="Noto Sans JP"/>
              <a:sym typeface="Noto Sans JP"/>
            </a:endParaRPr>
          </a:p>
          <a:p>
            <a:pPr marL="0" marR="0" lvl="0" indent="0" algn="l" rtl="0">
              <a:lnSpc>
                <a:spcPct val="150000"/>
              </a:lnSpc>
              <a:spcBef>
                <a:spcPts val="0"/>
              </a:spcBef>
              <a:spcAft>
                <a:spcPts val="0"/>
              </a:spcAft>
              <a:buClr>
                <a:srgbClr val="002060"/>
              </a:buClr>
              <a:buSzPts val="2800"/>
              <a:buFont typeface="Noto Sans JP"/>
              <a:buNone/>
            </a:pPr>
            <a:r>
              <a:rPr lang="ja-JP" sz="2800">
                <a:solidFill>
                  <a:srgbClr val="002060"/>
                </a:solidFill>
                <a:latin typeface="Noto Sans JP"/>
                <a:ea typeface="Noto Sans JP"/>
                <a:cs typeface="Noto Sans JP"/>
                <a:sym typeface="Noto Sans JP"/>
              </a:rPr>
              <a:t>etc</a:t>
            </a:r>
            <a:endParaRPr sz="2800">
              <a:solidFill>
                <a:srgbClr val="002060"/>
              </a:solidFill>
              <a:latin typeface="Noto Sans JP"/>
              <a:ea typeface="Noto Sans JP"/>
              <a:cs typeface="Noto Sans JP"/>
              <a:sym typeface="Noto Sans JP"/>
            </a:endParaRPr>
          </a:p>
        </p:txBody>
      </p:sp>
      <p:sp>
        <p:nvSpPr>
          <p:cNvPr id="397" name="Google Shape;397;p18"/>
          <p:cNvSpPr/>
          <p:nvPr/>
        </p:nvSpPr>
        <p:spPr>
          <a:xfrm>
            <a:off x="4093932" y="4229100"/>
            <a:ext cx="1165130" cy="1271628"/>
          </a:xfrm>
          <a:custGeom>
            <a:avLst/>
            <a:gdLst/>
            <a:ahLst/>
            <a:cxnLst/>
            <a:rect l="l" t="t" r="r" b="b"/>
            <a:pathLst>
              <a:path w="3770186" h="4114800" extrusionOk="0">
                <a:moveTo>
                  <a:pt x="0" y="0"/>
                </a:moveTo>
                <a:lnTo>
                  <a:pt x="3770186" y="0"/>
                </a:lnTo>
                <a:lnTo>
                  <a:pt x="3770186" y="4114800"/>
                </a:lnTo>
                <a:lnTo>
                  <a:pt x="0" y="411480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
        <p:nvSpPr>
          <p:cNvPr id="398" name="Google Shape;398;p18"/>
          <p:cNvSpPr/>
          <p:nvPr/>
        </p:nvSpPr>
        <p:spPr>
          <a:xfrm>
            <a:off x="6270893" y="4315412"/>
            <a:ext cx="1208047" cy="1271628"/>
          </a:xfrm>
          <a:custGeom>
            <a:avLst/>
            <a:gdLst/>
            <a:ahLst/>
            <a:cxnLst/>
            <a:rect l="l" t="t" r="r" b="b"/>
            <a:pathLst>
              <a:path w="3909060" h="4114800" extrusionOk="0">
                <a:moveTo>
                  <a:pt x="0" y="0"/>
                </a:moveTo>
                <a:lnTo>
                  <a:pt x="3909060" y="0"/>
                </a:lnTo>
                <a:lnTo>
                  <a:pt x="3909060" y="4114800"/>
                </a:lnTo>
                <a:lnTo>
                  <a:pt x="0" y="4114800"/>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
        <p:nvSpPr>
          <p:cNvPr id="399" name="Google Shape;399;p18"/>
          <p:cNvSpPr txBox="1"/>
          <p:nvPr/>
        </p:nvSpPr>
        <p:spPr>
          <a:xfrm>
            <a:off x="1235705" y="5629574"/>
            <a:ext cx="2404569" cy="956581"/>
          </a:xfrm>
          <a:prstGeom prst="rect">
            <a:avLst/>
          </a:prstGeom>
          <a:noFill/>
          <a:ln>
            <a:noFill/>
          </a:ln>
        </p:spPr>
        <p:txBody>
          <a:bodyPr spcFirstLastPara="1" wrap="square" lIns="137150" tIns="68575" rIns="137150" bIns="68575" anchor="t" anchorCtr="0">
            <a:normAutofit fontScale="92500" lnSpcReduction="10000"/>
          </a:bodyPr>
          <a:lstStyle/>
          <a:p>
            <a:pPr marL="0" marR="0" lvl="0" indent="0" algn="ctr" rtl="0">
              <a:lnSpc>
                <a:spcPct val="150000"/>
              </a:lnSpc>
              <a:spcBef>
                <a:spcPts val="0"/>
              </a:spcBef>
              <a:spcAft>
                <a:spcPts val="0"/>
              </a:spcAft>
              <a:buClr>
                <a:srgbClr val="002060"/>
              </a:buClr>
              <a:buSzPct val="100000"/>
              <a:buFont typeface="Noto Sans JP"/>
              <a:buNone/>
            </a:pPr>
            <a:r>
              <a:rPr lang="ja-JP" sz="2000">
                <a:solidFill>
                  <a:srgbClr val="002060"/>
                </a:solidFill>
                <a:latin typeface="Noto Sans JP"/>
                <a:ea typeface="Noto Sans JP"/>
                <a:cs typeface="Noto Sans JP"/>
                <a:sym typeface="Noto Sans JP"/>
              </a:rPr>
              <a:t>AI型</a:t>
            </a:r>
            <a:endParaRPr sz="2000">
              <a:solidFill>
                <a:srgbClr val="002060"/>
              </a:solidFill>
              <a:latin typeface="Noto Sans JP"/>
              <a:ea typeface="Noto Sans JP"/>
              <a:cs typeface="Noto Sans JP"/>
              <a:sym typeface="Noto Sans JP"/>
            </a:endParaRPr>
          </a:p>
          <a:p>
            <a:pPr marL="0" marR="0" lvl="0" indent="0" algn="ctr" rtl="0">
              <a:lnSpc>
                <a:spcPct val="150000"/>
              </a:lnSpc>
              <a:spcBef>
                <a:spcPts val="0"/>
              </a:spcBef>
              <a:spcAft>
                <a:spcPts val="0"/>
              </a:spcAft>
              <a:buClr>
                <a:srgbClr val="002060"/>
              </a:buClr>
              <a:buSzPct val="100000"/>
              <a:buFont typeface="Noto Sans JP"/>
              <a:buNone/>
            </a:pPr>
            <a:r>
              <a:rPr lang="ja-JP" sz="2000">
                <a:solidFill>
                  <a:srgbClr val="002060"/>
                </a:solidFill>
                <a:latin typeface="Noto Sans JP"/>
                <a:ea typeface="Noto Sans JP"/>
                <a:cs typeface="Noto Sans JP"/>
                <a:sym typeface="Noto Sans JP"/>
              </a:rPr>
              <a:t>高精度OCR</a:t>
            </a:r>
            <a:endParaRPr/>
          </a:p>
        </p:txBody>
      </p:sp>
      <p:sp>
        <p:nvSpPr>
          <p:cNvPr id="400" name="Google Shape;400;p18"/>
          <p:cNvSpPr txBox="1"/>
          <p:nvPr/>
        </p:nvSpPr>
        <p:spPr>
          <a:xfrm>
            <a:off x="3468137" y="5545514"/>
            <a:ext cx="2404569" cy="1343717"/>
          </a:xfrm>
          <a:prstGeom prst="rect">
            <a:avLst/>
          </a:prstGeom>
          <a:noFill/>
          <a:ln>
            <a:noFill/>
          </a:ln>
        </p:spPr>
        <p:txBody>
          <a:bodyPr spcFirstLastPara="1" wrap="square" lIns="137150" tIns="68575" rIns="137150" bIns="68575" anchor="t" anchorCtr="0">
            <a:normAutofit/>
          </a:bodyPr>
          <a:lstStyle/>
          <a:p>
            <a:pPr marL="0" marR="0" lvl="0" indent="0" algn="ctr" rtl="0">
              <a:lnSpc>
                <a:spcPct val="150000"/>
              </a:lnSpc>
              <a:spcBef>
                <a:spcPts val="0"/>
              </a:spcBef>
              <a:spcAft>
                <a:spcPts val="0"/>
              </a:spcAft>
              <a:buClr>
                <a:srgbClr val="002060"/>
              </a:buClr>
              <a:buSzPts val="2000"/>
              <a:buFont typeface="Noto Sans JP"/>
              <a:buNone/>
            </a:pPr>
            <a:r>
              <a:rPr lang="ja-JP" sz="2000">
                <a:solidFill>
                  <a:srgbClr val="002060"/>
                </a:solidFill>
                <a:latin typeface="Noto Sans JP"/>
                <a:ea typeface="Noto Sans JP"/>
                <a:cs typeface="Noto Sans JP"/>
                <a:sym typeface="Noto Sans JP"/>
              </a:rPr>
              <a:t>不動産価格</a:t>
            </a:r>
            <a:br>
              <a:rPr lang="ja-JP" sz="2000">
                <a:solidFill>
                  <a:srgbClr val="002060"/>
                </a:solidFill>
                <a:latin typeface="Noto Sans JP"/>
                <a:ea typeface="Noto Sans JP"/>
                <a:cs typeface="Noto Sans JP"/>
                <a:sym typeface="Noto Sans JP"/>
              </a:rPr>
            </a:br>
            <a:r>
              <a:rPr lang="ja-JP" sz="2000">
                <a:solidFill>
                  <a:srgbClr val="002060"/>
                </a:solidFill>
                <a:latin typeface="Noto Sans JP"/>
                <a:ea typeface="Noto Sans JP"/>
                <a:cs typeface="Noto Sans JP"/>
                <a:sym typeface="Noto Sans JP"/>
              </a:rPr>
              <a:t>予測モデル</a:t>
            </a:r>
            <a:endParaRPr/>
          </a:p>
        </p:txBody>
      </p:sp>
      <p:sp>
        <p:nvSpPr>
          <p:cNvPr id="401" name="Google Shape;401;p18"/>
          <p:cNvSpPr txBox="1"/>
          <p:nvPr/>
        </p:nvSpPr>
        <p:spPr>
          <a:xfrm>
            <a:off x="5672631" y="5545513"/>
            <a:ext cx="2404569" cy="1343717"/>
          </a:xfrm>
          <a:prstGeom prst="rect">
            <a:avLst/>
          </a:prstGeom>
          <a:noFill/>
          <a:ln>
            <a:noFill/>
          </a:ln>
        </p:spPr>
        <p:txBody>
          <a:bodyPr spcFirstLastPara="1" wrap="square" lIns="137150" tIns="68575" rIns="137150" bIns="68575" anchor="t" anchorCtr="0">
            <a:normAutofit/>
          </a:bodyPr>
          <a:lstStyle/>
          <a:p>
            <a:pPr marL="0" marR="0" lvl="0" indent="0" algn="ctr" rtl="0">
              <a:lnSpc>
                <a:spcPct val="150000"/>
              </a:lnSpc>
              <a:spcBef>
                <a:spcPts val="0"/>
              </a:spcBef>
              <a:spcAft>
                <a:spcPts val="0"/>
              </a:spcAft>
              <a:buClr>
                <a:srgbClr val="002060"/>
              </a:buClr>
              <a:buSzPts val="2000"/>
              <a:buFont typeface="Noto Sans JP"/>
              <a:buNone/>
            </a:pPr>
            <a:r>
              <a:rPr lang="ja-JP" sz="2000">
                <a:solidFill>
                  <a:srgbClr val="002060"/>
                </a:solidFill>
                <a:latin typeface="Noto Sans JP"/>
                <a:ea typeface="Noto Sans JP"/>
                <a:cs typeface="Noto Sans JP"/>
                <a:sym typeface="Noto Sans JP"/>
              </a:rPr>
              <a:t>顧客x物件</a:t>
            </a:r>
            <a:endParaRPr sz="2000">
              <a:solidFill>
                <a:srgbClr val="002060"/>
              </a:solidFill>
              <a:latin typeface="Noto Sans JP"/>
              <a:ea typeface="Noto Sans JP"/>
              <a:cs typeface="Noto Sans JP"/>
              <a:sym typeface="Noto Sans JP"/>
            </a:endParaRPr>
          </a:p>
          <a:p>
            <a:pPr marL="0" marR="0" lvl="0" indent="0" algn="ctr" rtl="0">
              <a:lnSpc>
                <a:spcPct val="150000"/>
              </a:lnSpc>
              <a:spcBef>
                <a:spcPts val="0"/>
              </a:spcBef>
              <a:spcAft>
                <a:spcPts val="0"/>
              </a:spcAft>
              <a:buClr>
                <a:srgbClr val="002060"/>
              </a:buClr>
              <a:buSzPts val="2000"/>
              <a:buFont typeface="Noto Sans JP"/>
              <a:buNone/>
            </a:pPr>
            <a:r>
              <a:rPr lang="ja-JP" sz="2000">
                <a:solidFill>
                  <a:srgbClr val="002060"/>
                </a:solidFill>
                <a:latin typeface="Noto Sans JP"/>
                <a:ea typeface="Noto Sans JP"/>
                <a:cs typeface="Noto Sans JP"/>
                <a:sym typeface="Noto Sans JP"/>
              </a:rPr>
              <a:t>マッチング</a:t>
            </a:r>
            <a:endParaRPr sz="2000">
              <a:solidFill>
                <a:srgbClr val="002060"/>
              </a:solidFill>
              <a:latin typeface="Noto Sans JP"/>
              <a:ea typeface="Noto Sans JP"/>
              <a:cs typeface="Noto Sans JP"/>
              <a:sym typeface="Noto Sans JP"/>
            </a:endParaRPr>
          </a:p>
        </p:txBody>
      </p:sp>
      <p:sp>
        <p:nvSpPr>
          <p:cNvPr id="402" name="Google Shape;402;p18"/>
          <p:cNvSpPr/>
          <p:nvPr/>
        </p:nvSpPr>
        <p:spPr>
          <a:xfrm rot="5400000">
            <a:off x="2010719" y="4923379"/>
            <a:ext cx="840693" cy="167068"/>
          </a:xfrm>
          <a:prstGeom prst="triangle">
            <a:avLst>
              <a:gd name="adj" fmla="val 50000"/>
            </a:avLst>
          </a:prstGeom>
          <a:solidFill>
            <a:srgbClr val="00206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403" name="Google Shape;403;p18"/>
          <p:cNvSpPr/>
          <p:nvPr/>
        </p:nvSpPr>
        <p:spPr>
          <a:xfrm>
            <a:off x="2663178" y="4638233"/>
            <a:ext cx="728306" cy="764267"/>
          </a:xfrm>
          <a:prstGeom prst="flowChartMagneticDisk">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400">
                <a:solidFill>
                  <a:srgbClr val="002060"/>
                </a:solidFill>
                <a:latin typeface="Noto Sans JP"/>
                <a:ea typeface="Noto Sans JP"/>
                <a:cs typeface="Noto Sans JP"/>
                <a:sym typeface="Noto Sans JP"/>
              </a:rPr>
              <a:t>データ</a:t>
            </a:r>
            <a:endParaRPr/>
          </a:p>
        </p:txBody>
      </p:sp>
      <p:pic>
        <p:nvPicPr>
          <p:cNvPr id="404" name="Google Shape;404;p18" descr="絞り 単色塗りつぶし"/>
          <p:cNvPicPr preferRelativeResize="0"/>
          <p:nvPr/>
        </p:nvPicPr>
        <p:blipFill rotWithShape="1">
          <a:blip r:embed="rId5">
            <a:alphaModFix/>
          </a:blip>
          <a:srcRect/>
          <a:stretch/>
        </p:blipFill>
        <p:spPr>
          <a:xfrm>
            <a:off x="5259062" y="6667952"/>
            <a:ext cx="1252767" cy="1252767"/>
          </a:xfrm>
          <a:prstGeom prst="rect">
            <a:avLst/>
          </a:prstGeom>
          <a:noFill/>
          <a:ln>
            <a:noFill/>
          </a:ln>
        </p:spPr>
      </p:pic>
      <p:pic>
        <p:nvPicPr>
          <p:cNvPr id="405" name="Google Shape;405;p18" descr="ブログ 枠線"/>
          <p:cNvPicPr preferRelativeResize="0"/>
          <p:nvPr/>
        </p:nvPicPr>
        <p:blipFill rotWithShape="1">
          <a:blip r:embed="rId6">
            <a:alphaModFix/>
          </a:blip>
          <a:srcRect/>
          <a:stretch/>
        </p:blipFill>
        <p:spPr>
          <a:xfrm>
            <a:off x="1281992" y="4520454"/>
            <a:ext cx="995562" cy="995562"/>
          </a:xfrm>
          <a:prstGeom prst="rect">
            <a:avLst/>
          </a:prstGeom>
          <a:noFill/>
          <a:ln>
            <a:noFill/>
          </a:ln>
        </p:spPr>
      </p:pic>
      <p:pic>
        <p:nvPicPr>
          <p:cNvPr id="406" name="Google Shape;406;p18" descr="科学思想 枠線"/>
          <p:cNvPicPr preferRelativeResize="0"/>
          <p:nvPr/>
        </p:nvPicPr>
        <p:blipFill rotWithShape="1">
          <a:blip r:embed="rId7">
            <a:alphaModFix/>
          </a:blip>
          <a:srcRect/>
          <a:stretch/>
        </p:blipFill>
        <p:spPr>
          <a:xfrm>
            <a:off x="2801517" y="6743700"/>
            <a:ext cx="1252767" cy="1252767"/>
          </a:xfrm>
          <a:prstGeom prst="rect">
            <a:avLst/>
          </a:prstGeom>
          <a:noFill/>
          <a:ln>
            <a:noFill/>
          </a:ln>
        </p:spPr>
      </p:pic>
      <p:sp>
        <p:nvSpPr>
          <p:cNvPr id="407" name="Google Shape;407;p18"/>
          <p:cNvSpPr txBox="1"/>
          <p:nvPr/>
        </p:nvSpPr>
        <p:spPr>
          <a:xfrm>
            <a:off x="2091231" y="7949599"/>
            <a:ext cx="2404569" cy="956581"/>
          </a:xfrm>
          <a:prstGeom prst="rect">
            <a:avLst/>
          </a:prstGeom>
          <a:noFill/>
          <a:ln>
            <a:noFill/>
          </a:ln>
        </p:spPr>
        <p:txBody>
          <a:bodyPr spcFirstLastPara="1" wrap="square" lIns="137150" tIns="68575" rIns="137150" bIns="68575" anchor="t" anchorCtr="0">
            <a:normAutofit fontScale="92500" lnSpcReduction="10000"/>
          </a:bodyPr>
          <a:lstStyle/>
          <a:p>
            <a:pPr marL="0" marR="0" lvl="0" indent="0" algn="ctr" rtl="0">
              <a:lnSpc>
                <a:spcPct val="150000"/>
              </a:lnSpc>
              <a:spcBef>
                <a:spcPts val="0"/>
              </a:spcBef>
              <a:spcAft>
                <a:spcPts val="0"/>
              </a:spcAft>
              <a:buClr>
                <a:srgbClr val="002060"/>
              </a:buClr>
              <a:buSzPts val="2000"/>
              <a:buFont typeface="Noto Sans JP"/>
              <a:buNone/>
            </a:pPr>
            <a:r>
              <a:rPr lang="ja-JP" sz="2000">
                <a:solidFill>
                  <a:srgbClr val="002060"/>
                </a:solidFill>
                <a:latin typeface="Noto Sans JP"/>
                <a:ea typeface="Noto Sans JP"/>
                <a:cs typeface="Noto Sans JP"/>
                <a:sym typeface="Noto Sans JP"/>
              </a:rPr>
              <a:t>営業トーク</a:t>
            </a:r>
            <a:endParaRPr sz="2000">
              <a:solidFill>
                <a:srgbClr val="002060"/>
              </a:solidFill>
              <a:latin typeface="Noto Sans JP"/>
              <a:ea typeface="Noto Sans JP"/>
              <a:cs typeface="Noto Sans JP"/>
              <a:sym typeface="Noto Sans JP"/>
            </a:endParaRPr>
          </a:p>
          <a:p>
            <a:pPr marL="0" marR="0" lvl="0" indent="0" algn="ctr" rtl="0">
              <a:lnSpc>
                <a:spcPct val="150000"/>
              </a:lnSpc>
              <a:spcBef>
                <a:spcPts val="0"/>
              </a:spcBef>
              <a:spcAft>
                <a:spcPts val="0"/>
              </a:spcAft>
              <a:buClr>
                <a:srgbClr val="002060"/>
              </a:buClr>
              <a:buSzPts val="2000"/>
              <a:buFont typeface="Noto Sans JP"/>
              <a:buNone/>
            </a:pPr>
            <a:r>
              <a:rPr lang="ja-JP" sz="2000">
                <a:solidFill>
                  <a:srgbClr val="002060"/>
                </a:solidFill>
                <a:latin typeface="Noto Sans JP"/>
                <a:ea typeface="Noto Sans JP"/>
                <a:cs typeface="Noto Sans JP"/>
                <a:sym typeface="Noto Sans JP"/>
              </a:rPr>
              <a:t>の見える化</a:t>
            </a:r>
            <a:endParaRPr sz="2000">
              <a:solidFill>
                <a:srgbClr val="002060"/>
              </a:solidFill>
              <a:latin typeface="Noto Sans JP"/>
              <a:ea typeface="Noto Sans JP"/>
              <a:cs typeface="Noto Sans JP"/>
              <a:sym typeface="Noto Sans JP"/>
            </a:endParaRPr>
          </a:p>
        </p:txBody>
      </p:sp>
      <p:sp>
        <p:nvSpPr>
          <p:cNvPr id="408" name="Google Shape;408;p18"/>
          <p:cNvSpPr txBox="1"/>
          <p:nvPr/>
        </p:nvSpPr>
        <p:spPr>
          <a:xfrm>
            <a:off x="4683160" y="7920719"/>
            <a:ext cx="2404569" cy="956581"/>
          </a:xfrm>
          <a:prstGeom prst="rect">
            <a:avLst/>
          </a:prstGeom>
          <a:noFill/>
          <a:ln>
            <a:noFill/>
          </a:ln>
        </p:spPr>
        <p:txBody>
          <a:bodyPr spcFirstLastPara="1" wrap="square" lIns="137150" tIns="68575" rIns="137150" bIns="68575" anchor="t" anchorCtr="0">
            <a:normAutofit fontScale="92500" lnSpcReduction="10000"/>
          </a:bodyPr>
          <a:lstStyle/>
          <a:p>
            <a:pPr marL="0" marR="0" lvl="0" indent="0" algn="ctr" rtl="0">
              <a:lnSpc>
                <a:spcPct val="150000"/>
              </a:lnSpc>
              <a:spcBef>
                <a:spcPts val="0"/>
              </a:spcBef>
              <a:spcAft>
                <a:spcPts val="0"/>
              </a:spcAft>
              <a:buClr>
                <a:srgbClr val="002060"/>
              </a:buClr>
              <a:buSzPts val="2000"/>
              <a:buFont typeface="Noto Sans JP"/>
              <a:buNone/>
            </a:pPr>
            <a:r>
              <a:rPr lang="ja-JP" sz="2000">
                <a:solidFill>
                  <a:srgbClr val="002060"/>
                </a:solidFill>
                <a:latin typeface="Noto Sans JP"/>
                <a:ea typeface="Noto Sans JP"/>
                <a:cs typeface="Noto Sans JP"/>
                <a:sym typeface="Noto Sans JP"/>
              </a:rPr>
              <a:t>Chat GPT</a:t>
            </a:r>
            <a:endParaRPr/>
          </a:p>
          <a:p>
            <a:pPr marL="0" marR="0" lvl="0" indent="0" algn="ctr" rtl="0">
              <a:lnSpc>
                <a:spcPct val="150000"/>
              </a:lnSpc>
              <a:spcBef>
                <a:spcPts val="0"/>
              </a:spcBef>
              <a:spcAft>
                <a:spcPts val="0"/>
              </a:spcAft>
              <a:buClr>
                <a:srgbClr val="002060"/>
              </a:buClr>
              <a:buSzPts val="2000"/>
              <a:buFont typeface="Noto Sans JP"/>
              <a:buNone/>
            </a:pPr>
            <a:r>
              <a:rPr lang="ja-JP" sz="2000">
                <a:solidFill>
                  <a:srgbClr val="002060"/>
                </a:solidFill>
                <a:latin typeface="Noto Sans JP"/>
                <a:ea typeface="Noto Sans JP"/>
                <a:cs typeface="Noto Sans JP"/>
                <a:sym typeface="Noto Sans JP"/>
              </a:rPr>
              <a:t>業務活用支援</a:t>
            </a:r>
            <a:endParaRPr sz="2000">
              <a:solidFill>
                <a:srgbClr val="002060"/>
              </a:solidFill>
              <a:latin typeface="Noto Sans JP"/>
              <a:ea typeface="Noto Sans JP"/>
              <a:cs typeface="Noto Sans JP"/>
              <a:sym typeface="Noto Sans JP"/>
            </a:endParaRPr>
          </a:p>
        </p:txBody>
      </p:sp>
      <p:sp>
        <p:nvSpPr>
          <p:cNvPr id="409" name="Google Shape;409;p18"/>
          <p:cNvSpPr/>
          <p:nvPr/>
        </p:nvSpPr>
        <p:spPr>
          <a:xfrm>
            <a:off x="10276857" y="8010430"/>
            <a:ext cx="6693865" cy="523178"/>
          </a:xfrm>
          <a:prstGeom prst="rect">
            <a:avLst/>
          </a:prstGeom>
          <a:solidFill>
            <a:srgbClr val="00B050"/>
          </a:solidFill>
          <a:ln w="19050" cap="flat" cmpd="sng">
            <a:solidFill>
              <a:srgbClr val="92D05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a:solidFill>
                  <a:schemeClr val="lt1"/>
                </a:solidFill>
                <a:latin typeface="Noto Sans JP"/>
                <a:ea typeface="Noto Sans JP"/>
                <a:cs typeface="Noto Sans JP"/>
                <a:sym typeface="Noto Sans JP"/>
              </a:rPr>
              <a:t>「ハコマ」へのカンタン物件掲載（無料）</a:t>
            </a:r>
            <a:endParaRPr/>
          </a:p>
        </p:txBody>
      </p:sp>
      <p:sp>
        <p:nvSpPr>
          <p:cNvPr id="410" name="Google Shape;410;p18"/>
          <p:cNvSpPr txBox="1"/>
          <p:nvPr/>
        </p:nvSpPr>
        <p:spPr>
          <a:xfrm>
            <a:off x="12447182" y="6713037"/>
            <a:ext cx="2353214" cy="902157"/>
          </a:xfrm>
          <a:prstGeom prst="rect">
            <a:avLst/>
          </a:prstGeom>
          <a:noFill/>
          <a:ln>
            <a:noFill/>
          </a:ln>
        </p:spPr>
        <p:txBody>
          <a:bodyPr spcFirstLastPara="1" wrap="square" lIns="137150" tIns="68575" rIns="137150" bIns="68575" anchor="ctr" anchorCtr="0">
            <a:normAutofit fontScale="92500" lnSpcReduction="20000"/>
          </a:bodyPr>
          <a:lstStyle/>
          <a:p>
            <a:pPr marL="0" marR="0" lvl="0" indent="0" algn="ctr" rtl="0">
              <a:lnSpc>
                <a:spcPct val="150000"/>
              </a:lnSpc>
              <a:spcBef>
                <a:spcPts val="0"/>
              </a:spcBef>
              <a:spcAft>
                <a:spcPts val="0"/>
              </a:spcAft>
              <a:buClr>
                <a:srgbClr val="002060"/>
              </a:buClr>
              <a:buSzPct val="100000"/>
              <a:buFont typeface="Noto Sans JP"/>
              <a:buNone/>
            </a:pPr>
            <a:r>
              <a:rPr lang="ja-JP" sz="4000" b="1">
                <a:solidFill>
                  <a:srgbClr val="002060"/>
                </a:solidFill>
                <a:latin typeface="Noto Sans JP"/>
                <a:ea typeface="Noto Sans JP"/>
                <a:cs typeface="Noto Sans JP"/>
                <a:sym typeface="Noto Sans JP"/>
              </a:rPr>
              <a:t>＋</a:t>
            </a:r>
            <a:endParaRPr sz="4000" b="1">
              <a:solidFill>
                <a:srgbClr val="002060"/>
              </a:solidFill>
              <a:latin typeface="Noto Sans JP"/>
              <a:ea typeface="Noto Sans JP"/>
              <a:cs typeface="Noto Sans JP"/>
              <a:sym typeface="Noto Sans J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9"/>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a:solidFill>
                  <a:schemeClr val="dk1"/>
                </a:solidFill>
                <a:latin typeface="Noto Sans JP"/>
                <a:ea typeface="Noto Sans JP"/>
                <a:cs typeface="Noto Sans JP"/>
                <a:sym typeface="Noto Sans JP"/>
              </a:rPr>
              <a:t>こんな課題を解決します</a:t>
            </a:r>
            <a:endParaRPr/>
          </a:p>
        </p:txBody>
      </p:sp>
      <p:cxnSp>
        <p:nvCxnSpPr>
          <p:cNvPr id="417" name="Google Shape;417;p19"/>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418" name="Google Shape;418;p19"/>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419" name="Google Shape;419;p19"/>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19</a:t>
            </a:fld>
            <a:endParaRPr/>
          </a:p>
        </p:txBody>
      </p:sp>
      <p:pic>
        <p:nvPicPr>
          <p:cNvPr id="420" name="Google Shape;420;p19" descr="オフィス ワーカー (女性) 単色塗りつぶし"/>
          <p:cNvPicPr preferRelativeResize="0"/>
          <p:nvPr/>
        </p:nvPicPr>
        <p:blipFill rotWithShape="1">
          <a:blip r:embed="rId3">
            <a:alphaModFix/>
          </a:blip>
          <a:srcRect/>
          <a:stretch/>
        </p:blipFill>
        <p:spPr>
          <a:xfrm>
            <a:off x="1928041" y="3151472"/>
            <a:ext cx="1523993" cy="1523993"/>
          </a:xfrm>
          <a:prstGeom prst="rect">
            <a:avLst/>
          </a:prstGeom>
          <a:noFill/>
          <a:ln>
            <a:noFill/>
          </a:ln>
        </p:spPr>
      </p:pic>
      <p:pic>
        <p:nvPicPr>
          <p:cNvPr id="421" name="Google Shape;421;p19" descr="オフィス ワーカー (男性) 単色塗りつぶし"/>
          <p:cNvPicPr preferRelativeResize="0"/>
          <p:nvPr/>
        </p:nvPicPr>
        <p:blipFill rotWithShape="1">
          <a:blip r:embed="rId4">
            <a:alphaModFix/>
          </a:blip>
          <a:srcRect/>
          <a:stretch/>
        </p:blipFill>
        <p:spPr>
          <a:xfrm>
            <a:off x="1928041" y="6286500"/>
            <a:ext cx="1523993" cy="1523993"/>
          </a:xfrm>
          <a:prstGeom prst="rect">
            <a:avLst/>
          </a:prstGeom>
          <a:noFill/>
          <a:ln>
            <a:noFill/>
          </a:ln>
        </p:spPr>
      </p:pic>
      <p:sp>
        <p:nvSpPr>
          <p:cNvPr id="422" name="Google Shape;422;p19"/>
          <p:cNvSpPr/>
          <p:nvPr/>
        </p:nvSpPr>
        <p:spPr>
          <a:xfrm>
            <a:off x="4191000" y="2476500"/>
            <a:ext cx="4572000" cy="763988"/>
          </a:xfrm>
          <a:prstGeom prst="wedgeRoundRectCallout">
            <a:avLst>
              <a:gd name="adj1" fmla="val -59930"/>
              <a:gd name="adj2" fmla="val 44659"/>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Noto Sans JP"/>
                <a:ea typeface="Noto Sans JP"/>
                <a:cs typeface="Noto Sans JP"/>
                <a:sym typeface="Noto Sans JP"/>
              </a:rPr>
              <a:t>どの物件をどのお客さんに勧めるべきか把握しきれず成約チャンスを逃した</a:t>
            </a:r>
            <a:endParaRPr/>
          </a:p>
        </p:txBody>
      </p:sp>
      <p:sp>
        <p:nvSpPr>
          <p:cNvPr id="423" name="Google Shape;423;p19"/>
          <p:cNvSpPr/>
          <p:nvPr/>
        </p:nvSpPr>
        <p:spPr>
          <a:xfrm>
            <a:off x="4191000" y="3452846"/>
            <a:ext cx="4572000" cy="763988"/>
          </a:xfrm>
          <a:prstGeom prst="wedgeRoundRectCallout">
            <a:avLst>
              <a:gd name="adj1" fmla="val -59323"/>
              <a:gd name="adj2" fmla="val 22896"/>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Noto Sans JP"/>
                <a:ea typeface="Noto Sans JP"/>
                <a:cs typeface="Noto Sans JP"/>
                <a:sym typeface="Noto Sans JP"/>
              </a:rPr>
              <a:t>土地勘がない地域だとどの物件が</a:t>
            </a:r>
            <a:br>
              <a:rPr lang="ja-JP" sz="1800">
                <a:solidFill>
                  <a:schemeClr val="dk1"/>
                </a:solidFill>
                <a:latin typeface="Noto Sans JP"/>
                <a:ea typeface="Noto Sans JP"/>
                <a:cs typeface="Noto Sans JP"/>
                <a:sym typeface="Noto Sans JP"/>
              </a:rPr>
            </a:br>
            <a:r>
              <a:rPr lang="ja-JP" sz="1800">
                <a:solidFill>
                  <a:schemeClr val="dk1"/>
                </a:solidFill>
                <a:latin typeface="Noto Sans JP"/>
                <a:ea typeface="Noto Sans JP"/>
                <a:cs typeface="Noto Sans JP"/>
                <a:sym typeface="Noto Sans JP"/>
              </a:rPr>
              <a:t>割安なのかわからない</a:t>
            </a:r>
            <a:endParaRPr/>
          </a:p>
        </p:txBody>
      </p:sp>
      <p:sp>
        <p:nvSpPr>
          <p:cNvPr id="424" name="Google Shape;424;p19"/>
          <p:cNvSpPr/>
          <p:nvPr/>
        </p:nvSpPr>
        <p:spPr>
          <a:xfrm>
            <a:off x="4191000" y="4429192"/>
            <a:ext cx="4572000" cy="763988"/>
          </a:xfrm>
          <a:prstGeom prst="wedgeRoundRectCallout">
            <a:avLst>
              <a:gd name="adj1" fmla="val -58415"/>
              <a:gd name="adj2" fmla="val -29693"/>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Noto Sans JP"/>
                <a:ea typeface="Noto Sans JP"/>
                <a:cs typeface="Noto Sans JP"/>
                <a:sym typeface="Noto Sans JP"/>
              </a:rPr>
              <a:t>REINSからデータを取るのに時間がかかる</a:t>
            </a:r>
            <a:endParaRPr/>
          </a:p>
        </p:txBody>
      </p:sp>
      <p:sp>
        <p:nvSpPr>
          <p:cNvPr id="425" name="Google Shape;425;p19"/>
          <p:cNvSpPr/>
          <p:nvPr/>
        </p:nvSpPr>
        <p:spPr>
          <a:xfrm>
            <a:off x="4191000" y="6666502"/>
            <a:ext cx="4572000" cy="763988"/>
          </a:xfrm>
          <a:prstGeom prst="wedgeRoundRectCallout">
            <a:avLst>
              <a:gd name="adj1" fmla="val -58111"/>
              <a:gd name="adj2" fmla="val 42845"/>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Noto Sans JP"/>
                <a:ea typeface="Noto Sans JP"/>
                <a:cs typeface="Noto Sans JP"/>
                <a:sym typeface="Noto Sans JP"/>
              </a:rPr>
              <a:t>物件情報がPDFしかなく、</a:t>
            </a:r>
            <a:br>
              <a:rPr lang="ja-JP" sz="1800">
                <a:solidFill>
                  <a:schemeClr val="dk1"/>
                </a:solidFill>
                <a:latin typeface="Noto Sans JP"/>
                <a:ea typeface="Noto Sans JP"/>
                <a:cs typeface="Noto Sans JP"/>
                <a:sym typeface="Noto Sans JP"/>
              </a:rPr>
            </a:br>
            <a:r>
              <a:rPr lang="ja-JP" sz="1800">
                <a:solidFill>
                  <a:schemeClr val="dk1"/>
                </a:solidFill>
                <a:latin typeface="Noto Sans JP"/>
                <a:ea typeface="Noto Sans JP"/>
                <a:cs typeface="Noto Sans JP"/>
                <a:sym typeface="Noto Sans JP"/>
              </a:rPr>
              <a:t>物件データをまとめるのが大変</a:t>
            </a:r>
            <a:endParaRPr/>
          </a:p>
        </p:txBody>
      </p:sp>
      <p:sp>
        <p:nvSpPr>
          <p:cNvPr id="426" name="Google Shape;426;p19"/>
          <p:cNvSpPr/>
          <p:nvPr/>
        </p:nvSpPr>
        <p:spPr>
          <a:xfrm>
            <a:off x="4191000" y="7645488"/>
            <a:ext cx="4572000" cy="763988"/>
          </a:xfrm>
          <a:prstGeom prst="wedgeRoundRectCallout">
            <a:avLst>
              <a:gd name="adj1" fmla="val -58414"/>
              <a:gd name="adj2" fmla="val 21083"/>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Noto Sans JP"/>
                <a:ea typeface="Noto Sans JP"/>
                <a:cs typeface="Noto Sans JP"/>
                <a:sym typeface="Noto Sans JP"/>
              </a:rPr>
              <a:t>営業担当者の成績にばらつきがあるが、理由がわからず管理できない</a:t>
            </a:r>
            <a:endParaRPr/>
          </a:p>
        </p:txBody>
      </p:sp>
      <p:sp>
        <p:nvSpPr>
          <p:cNvPr id="427" name="Google Shape;427;p19"/>
          <p:cNvSpPr txBox="1"/>
          <p:nvPr/>
        </p:nvSpPr>
        <p:spPr>
          <a:xfrm>
            <a:off x="1828800" y="8088422"/>
            <a:ext cx="1722474" cy="707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データ管理者</a:t>
            </a:r>
            <a:br>
              <a:rPr lang="ja-JP" sz="2000">
                <a:solidFill>
                  <a:schemeClr val="dk1"/>
                </a:solidFill>
                <a:latin typeface="Noto Sans JP"/>
                <a:ea typeface="Noto Sans JP"/>
                <a:cs typeface="Noto Sans JP"/>
                <a:sym typeface="Noto Sans JP"/>
              </a:rPr>
            </a:br>
            <a:r>
              <a:rPr lang="ja-JP" sz="2000">
                <a:solidFill>
                  <a:schemeClr val="dk1"/>
                </a:solidFill>
                <a:latin typeface="Noto Sans JP"/>
                <a:ea typeface="Noto Sans JP"/>
                <a:cs typeface="Noto Sans JP"/>
                <a:sym typeface="Noto Sans JP"/>
              </a:rPr>
              <a:t>経営層</a:t>
            </a:r>
            <a:endParaRPr/>
          </a:p>
        </p:txBody>
      </p:sp>
      <p:sp>
        <p:nvSpPr>
          <p:cNvPr id="428" name="Google Shape;428;p19"/>
          <p:cNvSpPr txBox="1"/>
          <p:nvPr/>
        </p:nvSpPr>
        <p:spPr>
          <a:xfrm>
            <a:off x="1828800" y="4667538"/>
            <a:ext cx="1722474"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営業担当者</a:t>
            </a:r>
            <a:endParaRPr/>
          </a:p>
        </p:txBody>
      </p:sp>
      <p:sp>
        <p:nvSpPr>
          <p:cNvPr id="429" name="Google Shape;429;p19"/>
          <p:cNvSpPr/>
          <p:nvPr/>
        </p:nvSpPr>
        <p:spPr>
          <a:xfrm>
            <a:off x="4191000" y="5405537"/>
            <a:ext cx="4572000" cy="763988"/>
          </a:xfrm>
          <a:prstGeom prst="wedgeRoundRectCallout">
            <a:avLst>
              <a:gd name="adj1" fmla="val -60536"/>
              <a:gd name="adj2" fmla="val -56895"/>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Noto Sans JP"/>
                <a:ea typeface="Noto Sans JP"/>
                <a:cs typeface="Noto Sans JP"/>
                <a:sym typeface="Noto Sans JP"/>
              </a:rPr>
              <a:t>煩雑な業務に時間を取られて、</a:t>
            </a:r>
            <a:br>
              <a:rPr lang="ja-JP" sz="1800">
                <a:solidFill>
                  <a:schemeClr val="dk1"/>
                </a:solidFill>
                <a:latin typeface="Noto Sans JP"/>
                <a:ea typeface="Noto Sans JP"/>
                <a:cs typeface="Noto Sans JP"/>
                <a:sym typeface="Noto Sans JP"/>
              </a:rPr>
            </a:br>
            <a:r>
              <a:rPr lang="ja-JP" sz="1800">
                <a:solidFill>
                  <a:schemeClr val="dk1"/>
                </a:solidFill>
                <a:latin typeface="Noto Sans JP"/>
                <a:ea typeface="Noto Sans JP"/>
                <a:cs typeface="Noto Sans JP"/>
                <a:sym typeface="Noto Sans JP"/>
              </a:rPr>
              <a:t>大事な営業に時間がさけない</a:t>
            </a:r>
            <a:endParaRPr/>
          </a:p>
        </p:txBody>
      </p:sp>
      <p:sp>
        <p:nvSpPr>
          <p:cNvPr id="430" name="Google Shape;430;p19"/>
          <p:cNvSpPr/>
          <p:nvPr/>
        </p:nvSpPr>
        <p:spPr>
          <a:xfrm>
            <a:off x="4191000" y="8624473"/>
            <a:ext cx="4572000" cy="763988"/>
          </a:xfrm>
          <a:prstGeom prst="wedgeRoundRectCallout">
            <a:avLst>
              <a:gd name="adj1" fmla="val -57202"/>
              <a:gd name="adj2" fmla="val -33320"/>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a:solidFill>
                  <a:schemeClr val="dk1"/>
                </a:solidFill>
                <a:latin typeface="Noto Sans JP"/>
                <a:ea typeface="Noto Sans JP"/>
                <a:cs typeface="Noto Sans JP"/>
                <a:sym typeface="Noto Sans JP"/>
              </a:rPr>
              <a:t>どの営業・物件がどのくらい会社に利益をもたらしているのか把握できない</a:t>
            </a:r>
            <a:endParaRPr/>
          </a:p>
        </p:txBody>
      </p:sp>
      <p:sp>
        <p:nvSpPr>
          <p:cNvPr id="431" name="Google Shape;431;p19"/>
          <p:cNvSpPr/>
          <p:nvPr/>
        </p:nvSpPr>
        <p:spPr>
          <a:xfrm rot="5400000">
            <a:off x="9060655" y="2661679"/>
            <a:ext cx="547689" cy="380999"/>
          </a:xfrm>
          <a:prstGeom prst="triangle">
            <a:avLst>
              <a:gd name="adj" fmla="val 50000"/>
            </a:avLst>
          </a:prstGeom>
          <a:solidFill>
            <a:srgbClr val="00206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432" name="Google Shape;432;p19"/>
          <p:cNvSpPr/>
          <p:nvPr/>
        </p:nvSpPr>
        <p:spPr>
          <a:xfrm rot="5400000">
            <a:off x="9060655" y="3644340"/>
            <a:ext cx="547689" cy="380999"/>
          </a:xfrm>
          <a:prstGeom prst="triangle">
            <a:avLst>
              <a:gd name="adj" fmla="val 50000"/>
            </a:avLst>
          </a:prstGeom>
          <a:solidFill>
            <a:srgbClr val="00206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433" name="Google Shape;433;p19"/>
          <p:cNvSpPr/>
          <p:nvPr/>
        </p:nvSpPr>
        <p:spPr>
          <a:xfrm rot="5400000">
            <a:off x="9060655" y="4627001"/>
            <a:ext cx="547689" cy="380999"/>
          </a:xfrm>
          <a:prstGeom prst="triangle">
            <a:avLst>
              <a:gd name="adj" fmla="val 50000"/>
            </a:avLst>
          </a:prstGeom>
          <a:solidFill>
            <a:srgbClr val="00206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434" name="Google Shape;434;p19"/>
          <p:cNvSpPr/>
          <p:nvPr/>
        </p:nvSpPr>
        <p:spPr>
          <a:xfrm rot="5400000">
            <a:off x="9060655" y="5592086"/>
            <a:ext cx="547689" cy="380999"/>
          </a:xfrm>
          <a:prstGeom prst="triangle">
            <a:avLst>
              <a:gd name="adj" fmla="val 50000"/>
            </a:avLst>
          </a:prstGeom>
          <a:solidFill>
            <a:srgbClr val="00206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435" name="Google Shape;435;p19"/>
          <p:cNvSpPr/>
          <p:nvPr/>
        </p:nvSpPr>
        <p:spPr>
          <a:xfrm rot="5400000">
            <a:off x="9060655" y="6848591"/>
            <a:ext cx="547689" cy="380999"/>
          </a:xfrm>
          <a:prstGeom prst="triangle">
            <a:avLst>
              <a:gd name="adj" fmla="val 50000"/>
            </a:avLst>
          </a:prstGeom>
          <a:solidFill>
            <a:srgbClr val="00206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436" name="Google Shape;436;p19"/>
          <p:cNvSpPr/>
          <p:nvPr/>
        </p:nvSpPr>
        <p:spPr>
          <a:xfrm rot="5400000">
            <a:off x="9060655" y="7813677"/>
            <a:ext cx="547689" cy="380999"/>
          </a:xfrm>
          <a:prstGeom prst="triangle">
            <a:avLst>
              <a:gd name="adj" fmla="val 50000"/>
            </a:avLst>
          </a:prstGeom>
          <a:solidFill>
            <a:srgbClr val="00206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437" name="Google Shape;437;p19"/>
          <p:cNvSpPr/>
          <p:nvPr/>
        </p:nvSpPr>
        <p:spPr>
          <a:xfrm rot="5400000">
            <a:off x="9060655" y="8815967"/>
            <a:ext cx="547689" cy="380999"/>
          </a:xfrm>
          <a:prstGeom prst="triangle">
            <a:avLst>
              <a:gd name="adj" fmla="val 50000"/>
            </a:avLst>
          </a:prstGeom>
          <a:solidFill>
            <a:srgbClr val="002060"/>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060"/>
              </a:solidFill>
              <a:latin typeface="Calibri"/>
              <a:ea typeface="Calibri"/>
              <a:cs typeface="Calibri"/>
              <a:sym typeface="Calibri"/>
            </a:endParaRPr>
          </a:p>
        </p:txBody>
      </p:sp>
      <p:sp>
        <p:nvSpPr>
          <p:cNvPr id="438" name="Google Shape;438;p19"/>
          <p:cNvSpPr/>
          <p:nvPr/>
        </p:nvSpPr>
        <p:spPr>
          <a:xfrm>
            <a:off x="9982200" y="2476500"/>
            <a:ext cx="6172200" cy="763988"/>
          </a:xfrm>
          <a:prstGeom prst="wedgeRoundRectCallout">
            <a:avLst>
              <a:gd name="adj1" fmla="val -45467"/>
              <a:gd name="adj2" fmla="val 17457"/>
              <a:gd name="adj3" fmla="val 16667"/>
            </a:avLst>
          </a:prstGeom>
          <a:gradFill>
            <a:gsLst>
              <a:gs pos="0">
                <a:srgbClr val="002060"/>
              </a:gs>
              <a:gs pos="48000">
                <a:srgbClr val="0070C0"/>
              </a:gs>
              <a:gs pos="100000">
                <a:srgbClr val="E1E1E5"/>
              </a:gs>
            </a:gsLst>
            <a:lin ang="2700000" scaled="0"/>
          </a:gradFill>
          <a:ln w="25400" cap="flat" cmpd="sng">
            <a:solidFill>
              <a:srgbClr val="00206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ja-JP" sz="2000" b="1">
                <a:solidFill>
                  <a:schemeClr val="lt1"/>
                </a:solidFill>
                <a:latin typeface="Noto Sans JP"/>
                <a:ea typeface="Noto Sans JP"/>
                <a:cs typeface="Noto Sans JP"/>
                <a:sym typeface="Noto Sans JP"/>
              </a:rPr>
              <a:t>顧客x物件　AIマッチングサービス</a:t>
            </a:r>
            <a:endParaRPr/>
          </a:p>
        </p:txBody>
      </p:sp>
      <p:sp>
        <p:nvSpPr>
          <p:cNvPr id="439" name="Google Shape;439;p19"/>
          <p:cNvSpPr/>
          <p:nvPr/>
        </p:nvSpPr>
        <p:spPr>
          <a:xfrm>
            <a:off x="9982200" y="3452846"/>
            <a:ext cx="6172200" cy="763988"/>
          </a:xfrm>
          <a:prstGeom prst="wedgeRoundRectCallout">
            <a:avLst>
              <a:gd name="adj1" fmla="val -25439"/>
              <a:gd name="adj2" fmla="val 2948"/>
              <a:gd name="adj3" fmla="val 16667"/>
            </a:avLst>
          </a:prstGeom>
          <a:gradFill>
            <a:gsLst>
              <a:gs pos="0">
                <a:srgbClr val="002060"/>
              </a:gs>
              <a:gs pos="48000">
                <a:srgbClr val="0070C0"/>
              </a:gs>
              <a:gs pos="100000">
                <a:srgbClr val="E1E1E5"/>
              </a:gs>
            </a:gsLst>
            <a:lin ang="2700000" scaled="0"/>
          </a:gradFill>
          <a:ln w="25400" cap="flat" cmpd="sng">
            <a:solidFill>
              <a:srgbClr val="00206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ja-JP" sz="2000" b="1">
                <a:solidFill>
                  <a:schemeClr val="lt1"/>
                </a:solidFill>
                <a:latin typeface="Noto Sans JP"/>
                <a:ea typeface="Noto Sans JP"/>
                <a:cs typeface="Noto Sans JP"/>
                <a:sym typeface="Noto Sans JP"/>
              </a:rPr>
              <a:t>不動産価格　AI予測モデル</a:t>
            </a:r>
            <a:endParaRPr/>
          </a:p>
        </p:txBody>
      </p:sp>
      <p:sp>
        <p:nvSpPr>
          <p:cNvPr id="440" name="Google Shape;440;p19"/>
          <p:cNvSpPr/>
          <p:nvPr/>
        </p:nvSpPr>
        <p:spPr>
          <a:xfrm>
            <a:off x="9982200" y="4429192"/>
            <a:ext cx="6172200" cy="763988"/>
          </a:xfrm>
          <a:prstGeom prst="wedgeRoundRectCallout">
            <a:avLst>
              <a:gd name="adj1" fmla="val -23704"/>
              <a:gd name="adj2" fmla="val 1136"/>
              <a:gd name="adj3" fmla="val 16667"/>
            </a:avLst>
          </a:prstGeom>
          <a:solidFill>
            <a:srgbClr val="D8D8D8"/>
          </a:solidFill>
          <a:ln w="25400" cap="flat" cmpd="sng">
            <a:solidFill>
              <a:srgbClr val="00206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ja-JP" sz="2000" b="1">
                <a:solidFill>
                  <a:schemeClr val="dk1"/>
                </a:solidFill>
                <a:latin typeface="Noto Sans JP"/>
                <a:ea typeface="Noto Sans JP"/>
                <a:cs typeface="Noto Sans JP"/>
                <a:sym typeface="Noto Sans JP"/>
              </a:rPr>
              <a:t>REINS　一括CSV変換ツール</a:t>
            </a:r>
            <a:endParaRPr/>
          </a:p>
        </p:txBody>
      </p:sp>
      <p:sp>
        <p:nvSpPr>
          <p:cNvPr id="441" name="Google Shape;441;p19"/>
          <p:cNvSpPr/>
          <p:nvPr/>
        </p:nvSpPr>
        <p:spPr>
          <a:xfrm>
            <a:off x="9982200" y="6666502"/>
            <a:ext cx="6172200" cy="763988"/>
          </a:xfrm>
          <a:prstGeom prst="wedgeRoundRectCallout">
            <a:avLst>
              <a:gd name="adj1" fmla="val -37656"/>
              <a:gd name="adj2" fmla="val 13830"/>
              <a:gd name="adj3" fmla="val 16667"/>
            </a:avLst>
          </a:prstGeom>
          <a:gradFill>
            <a:gsLst>
              <a:gs pos="0">
                <a:srgbClr val="002060"/>
              </a:gs>
              <a:gs pos="48000">
                <a:srgbClr val="0070C0"/>
              </a:gs>
              <a:gs pos="100000">
                <a:srgbClr val="E1E1E5"/>
              </a:gs>
            </a:gsLst>
            <a:lin ang="2700000" scaled="0"/>
          </a:gradFill>
          <a:ln w="25400" cap="flat" cmpd="sng">
            <a:solidFill>
              <a:srgbClr val="00206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ja-JP" sz="2000" b="1">
                <a:solidFill>
                  <a:schemeClr val="lt1"/>
                </a:solidFill>
                <a:latin typeface="Noto Sans JP"/>
                <a:ea typeface="Noto Sans JP"/>
                <a:cs typeface="Noto Sans JP"/>
                <a:sym typeface="Noto Sans JP"/>
              </a:rPr>
              <a:t>AI型　高精度OCR</a:t>
            </a:r>
            <a:endParaRPr sz="2000" b="1">
              <a:solidFill>
                <a:schemeClr val="lt1"/>
              </a:solidFill>
              <a:latin typeface="Noto Sans JP"/>
              <a:ea typeface="Noto Sans JP"/>
              <a:cs typeface="Noto Sans JP"/>
              <a:sym typeface="Noto Sans JP"/>
            </a:endParaRPr>
          </a:p>
        </p:txBody>
      </p:sp>
      <p:sp>
        <p:nvSpPr>
          <p:cNvPr id="442" name="Google Shape;442;p19"/>
          <p:cNvSpPr/>
          <p:nvPr/>
        </p:nvSpPr>
        <p:spPr>
          <a:xfrm>
            <a:off x="9982200" y="7645488"/>
            <a:ext cx="6172200" cy="763988"/>
          </a:xfrm>
          <a:prstGeom prst="wedgeRoundRectCallout">
            <a:avLst>
              <a:gd name="adj1" fmla="val -42712"/>
              <a:gd name="adj2" fmla="val 6575"/>
              <a:gd name="adj3" fmla="val 16667"/>
            </a:avLst>
          </a:prstGeom>
          <a:gradFill>
            <a:gsLst>
              <a:gs pos="0">
                <a:srgbClr val="002060"/>
              </a:gs>
              <a:gs pos="48000">
                <a:srgbClr val="0070C0"/>
              </a:gs>
              <a:gs pos="100000">
                <a:srgbClr val="E1E1E5"/>
              </a:gs>
            </a:gsLst>
            <a:lin ang="2700000" scaled="0"/>
          </a:gradFill>
          <a:ln w="25400" cap="flat" cmpd="sng">
            <a:solidFill>
              <a:srgbClr val="00206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ja-JP" sz="2000" b="1">
                <a:solidFill>
                  <a:schemeClr val="lt1"/>
                </a:solidFill>
                <a:latin typeface="Noto Sans JP"/>
                <a:ea typeface="Noto Sans JP"/>
                <a:cs typeface="Noto Sans JP"/>
                <a:sym typeface="Noto Sans JP"/>
              </a:rPr>
              <a:t>営業トークの見える化</a:t>
            </a:r>
            <a:endParaRPr/>
          </a:p>
        </p:txBody>
      </p:sp>
      <p:sp>
        <p:nvSpPr>
          <p:cNvPr id="443" name="Google Shape;443;p19"/>
          <p:cNvSpPr/>
          <p:nvPr/>
        </p:nvSpPr>
        <p:spPr>
          <a:xfrm>
            <a:off x="9982200" y="5405537"/>
            <a:ext cx="6172200" cy="763988"/>
          </a:xfrm>
          <a:prstGeom prst="wedgeRoundRectCallout">
            <a:avLst>
              <a:gd name="adj1" fmla="val -25205"/>
              <a:gd name="adj2" fmla="val -2492"/>
              <a:gd name="adj3" fmla="val 16667"/>
            </a:avLst>
          </a:prstGeom>
          <a:solidFill>
            <a:srgbClr val="D8D8D8"/>
          </a:solidFill>
          <a:ln w="25400" cap="flat" cmpd="sng">
            <a:solidFill>
              <a:srgbClr val="00206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ja-JP" sz="2000" b="1">
                <a:solidFill>
                  <a:schemeClr val="dk1"/>
                </a:solidFill>
                <a:latin typeface="Noto Sans JP"/>
                <a:ea typeface="Noto Sans JP"/>
                <a:cs typeface="Noto Sans JP"/>
                <a:sym typeface="Noto Sans JP"/>
              </a:rPr>
              <a:t>Chat GPT活用支援　/　業務自動化ツール開発</a:t>
            </a:r>
            <a:endParaRPr/>
          </a:p>
        </p:txBody>
      </p:sp>
      <p:sp>
        <p:nvSpPr>
          <p:cNvPr id="444" name="Google Shape;444;p19"/>
          <p:cNvSpPr/>
          <p:nvPr/>
        </p:nvSpPr>
        <p:spPr>
          <a:xfrm>
            <a:off x="9982200" y="8624473"/>
            <a:ext cx="6172200" cy="763988"/>
          </a:xfrm>
          <a:prstGeom prst="wedgeRoundRectCallout">
            <a:avLst>
              <a:gd name="adj1" fmla="val -44599"/>
              <a:gd name="adj2" fmla="val -24253"/>
              <a:gd name="adj3" fmla="val 16667"/>
            </a:avLst>
          </a:prstGeom>
          <a:solidFill>
            <a:srgbClr val="D8D8D8"/>
          </a:solidFill>
          <a:ln w="25400" cap="flat" cmpd="sng">
            <a:solidFill>
              <a:srgbClr val="002060"/>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ja-JP" sz="2000" b="1">
                <a:solidFill>
                  <a:schemeClr val="dk1"/>
                </a:solidFill>
                <a:latin typeface="Noto Sans JP"/>
                <a:ea typeface="Noto Sans JP"/>
                <a:cs typeface="Noto Sans JP"/>
                <a:sym typeface="Noto Sans JP"/>
              </a:rPr>
              <a:t>不動産データ x 経営データのダッシュボード化</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a:solidFill>
                  <a:srgbClr val="545454"/>
                </a:solidFill>
                <a:latin typeface="Noto Sans JP"/>
                <a:ea typeface="Noto Sans JP"/>
                <a:cs typeface="Noto Sans JP"/>
                <a:sym typeface="Noto Sans JP"/>
              </a:rPr>
              <a:t>Realable Inc.</a:t>
            </a:r>
            <a:endParaRPr/>
          </a:p>
        </p:txBody>
      </p:sp>
      <p:sp>
        <p:nvSpPr>
          <p:cNvPr id="138" name="Google Shape;138;p3"/>
          <p:cNvSpPr txBox="1"/>
          <p:nvPr/>
        </p:nvSpPr>
        <p:spPr>
          <a:xfrm>
            <a:off x="1676400" y="1479578"/>
            <a:ext cx="14491337" cy="1403031"/>
          </a:xfrm>
          <a:prstGeom prst="rect">
            <a:avLst/>
          </a:prstGeom>
          <a:noFill/>
          <a:ln w="9525" cap="flat" cmpd="sng">
            <a:solidFill>
              <a:schemeClr val="dk1"/>
            </a:solidFill>
            <a:prstDash val="solid"/>
            <a:round/>
            <a:headEnd type="none" w="sm" len="sm"/>
            <a:tailEnd type="none" w="sm" len="sm"/>
          </a:ln>
        </p:spPr>
        <p:txBody>
          <a:bodyPr spcFirstLastPara="1" wrap="square" lIns="0" tIns="180000" rIns="0" bIns="180000" anchor="ctr" anchorCtr="0">
            <a:spAutoFit/>
          </a:bodyPr>
          <a:lstStyle/>
          <a:p>
            <a:pPr marL="0" marR="0" lvl="0" indent="0" algn="ctr" rtl="0">
              <a:lnSpc>
                <a:spcPct val="150000"/>
              </a:lnSpc>
              <a:spcBef>
                <a:spcPts val="0"/>
              </a:spcBef>
              <a:spcAft>
                <a:spcPts val="0"/>
              </a:spcAft>
              <a:buNone/>
            </a:pPr>
            <a:r>
              <a:rPr lang="ja-JP" sz="2400" dirty="0">
                <a:solidFill>
                  <a:srgbClr val="545454"/>
                </a:solidFill>
                <a:latin typeface="Arial"/>
                <a:ea typeface="Arial"/>
                <a:cs typeface="Arial"/>
                <a:sym typeface="Arial"/>
              </a:rPr>
              <a:t>お客様の要望をヒアリングして最適な物件を提案することは、人間が得意な領域だが、</a:t>
            </a:r>
            <a:endParaRPr sz="2400" dirty="0">
              <a:solidFill>
                <a:srgbClr val="545454"/>
              </a:solidFill>
              <a:latin typeface="Arial"/>
              <a:ea typeface="Arial"/>
              <a:cs typeface="Arial"/>
              <a:sym typeface="Arial"/>
            </a:endParaRPr>
          </a:p>
          <a:p>
            <a:pPr marL="0" marR="0" lvl="0" indent="0" algn="ctr" rtl="0">
              <a:lnSpc>
                <a:spcPct val="150000"/>
              </a:lnSpc>
              <a:spcBef>
                <a:spcPts val="0"/>
              </a:spcBef>
              <a:spcAft>
                <a:spcPts val="0"/>
              </a:spcAft>
              <a:buNone/>
            </a:pPr>
            <a:r>
              <a:rPr lang="ja-JP" sz="2400" b="1" u="sng" dirty="0">
                <a:solidFill>
                  <a:srgbClr val="545454"/>
                </a:solidFill>
                <a:latin typeface="Arial"/>
                <a:ea typeface="Arial"/>
                <a:cs typeface="Arial"/>
                <a:sym typeface="Arial"/>
              </a:rPr>
              <a:t>案件数が増えてくると抜け漏れが発生してしまう。</a:t>
            </a:r>
            <a:endParaRPr sz="2400" b="1" u="sng" dirty="0">
              <a:solidFill>
                <a:srgbClr val="545454"/>
              </a:solidFill>
              <a:latin typeface="Arial"/>
              <a:ea typeface="Arial"/>
              <a:cs typeface="Arial"/>
              <a:sym typeface="Arial"/>
            </a:endParaRPr>
          </a:p>
        </p:txBody>
      </p:sp>
      <p:sp>
        <p:nvSpPr>
          <p:cNvPr id="139" name="Google Shape;139;p3"/>
          <p:cNvSpPr txBox="1"/>
          <p:nvPr/>
        </p:nvSpPr>
        <p:spPr>
          <a:xfrm>
            <a:off x="3893415" y="248576"/>
            <a:ext cx="10477755" cy="821055"/>
          </a:xfrm>
          <a:prstGeom prst="rect">
            <a:avLst/>
          </a:prstGeom>
          <a:noFill/>
          <a:ln>
            <a:noFill/>
          </a:ln>
        </p:spPr>
        <p:txBody>
          <a:bodyPr spcFirstLastPara="1" wrap="square" lIns="0" tIns="0" rIns="0" bIns="0" anchor="t" anchorCtr="0">
            <a:spAutoFit/>
          </a:bodyPr>
          <a:lstStyle/>
          <a:p>
            <a:pPr marL="0" marR="0" lvl="0" indent="0" algn="ctr" rtl="0">
              <a:lnSpc>
                <a:spcPct val="139979"/>
              </a:lnSpc>
              <a:spcBef>
                <a:spcPts val="0"/>
              </a:spcBef>
              <a:spcAft>
                <a:spcPts val="0"/>
              </a:spcAft>
              <a:buNone/>
            </a:pPr>
            <a:r>
              <a:rPr lang="ja-JP" sz="4800" b="1">
                <a:solidFill>
                  <a:srgbClr val="545454"/>
                </a:solidFill>
                <a:latin typeface="Noto Sans JP"/>
                <a:ea typeface="Noto Sans JP"/>
                <a:cs typeface="Noto Sans JP"/>
                <a:sym typeface="Noto Sans JP"/>
              </a:rPr>
              <a:t>解決したい課題</a:t>
            </a:r>
            <a:endParaRPr sz="4800" b="1">
              <a:solidFill>
                <a:srgbClr val="545454"/>
              </a:solidFill>
              <a:latin typeface="Noto Sans JP"/>
              <a:ea typeface="Noto Sans JP"/>
              <a:cs typeface="Noto Sans JP"/>
              <a:sym typeface="Noto Sans JP"/>
            </a:endParaRPr>
          </a:p>
        </p:txBody>
      </p:sp>
      <p:pic>
        <p:nvPicPr>
          <p:cNvPr id="140" name="Google Shape;140;p3" descr="オフィス ワーカー (男性) 単色塗りつぶし"/>
          <p:cNvPicPr preferRelativeResize="0"/>
          <p:nvPr/>
        </p:nvPicPr>
        <p:blipFill rotWithShape="1">
          <a:blip r:embed="rId3">
            <a:alphaModFix/>
          </a:blip>
          <a:srcRect/>
          <a:stretch/>
        </p:blipFill>
        <p:spPr>
          <a:xfrm>
            <a:off x="9833741" y="3971110"/>
            <a:ext cx="2057400" cy="2057400"/>
          </a:xfrm>
          <a:prstGeom prst="rect">
            <a:avLst/>
          </a:prstGeom>
          <a:noFill/>
          <a:ln>
            <a:noFill/>
          </a:ln>
        </p:spPr>
      </p:pic>
      <p:pic>
        <p:nvPicPr>
          <p:cNvPr id="141" name="Google Shape;141;p3" descr="オフィス ワーカー (女性) 単色塗りつぶし"/>
          <p:cNvPicPr preferRelativeResize="0"/>
          <p:nvPr/>
        </p:nvPicPr>
        <p:blipFill rotWithShape="1">
          <a:blip r:embed="rId4">
            <a:alphaModFix/>
          </a:blip>
          <a:srcRect/>
          <a:stretch/>
        </p:blipFill>
        <p:spPr>
          <a:xfrm>
            <a:off x="4419600" y="4038570"/>
            <a:ext cx="2057400" cy="2057400"/>
          </a:xfrm>
          <a:prstGeom prst="rect">
            <a:avLst/>
          </a:prstGeom>
          <a:noFill/>
          <a:ln>
            <a:noFill/>
          </a:ln>
        </p:spPr>
      </p:pic>
      <p:sp>
        <p:nvSpPr>
          <p:cNvPr id="142" name="Google Shape;142;p3"/>
          <p:cNvSpPr/>
          <p:nvPr/>
        </p:nvSpPr>
        <p:spPr>
          <a:xfrm>
            <a:off x="13415141" y="3949943"/>
            <a:ext cx="2397252" cy="1964660"/>
          </a:xfrm>
          <a:prstGeom prst="flowChartMagneticDisk">
            <a:avLst/>
          </a:prstGeom>
          <a:solidFill>
            <a:srgbClr val="F2F2F2"/>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a:solidFill>
                  <a:srgbClr val="002060"/>
                </a:solidFill>
                <a:latin typeface="Noto Sans JP"/>
                <a:ea typeface="Noto Sans JP"/>
                <a:cs typeface="Noto Sans JP"/>
                <a:sym typeface="Noto Sans JP"/>
              </a:rPr>
              <a:t>新着</a:t>
            </a:r>
            <a:endParaRPr sz="2400">
              <a:solidFill>
                <a:srgbClr val="002060"/>
              </a:solidFill>
              <a:latin typeface="Noto Sans JP"/>
              <a:ea typeface="Noto Sans JP"/>
              <a:cs typeface="Noto Sans JP"/>
              <a:sym typeface="Noto Sans JP"/>
            </a:endParaRPr>
          </a:p>
          <a:p>
            <a:pPr marL="0" marR="0" lvl="0" indent="0" algn="ctr" rtl="0">
              <a:spcBef>
                <a:spcPts val="0"/>
              </a:spcBef>
              <a:spcAft>
                <a:spcPts val="0"/>
              </a:spcAft>
              <a:buNone/>
            </a:pPr>
            <a:r>
              <a:rPr lang="ja-JP" sz="2400">
                <a:solidFill>
                  <a:srgbClr val="002060"/>
                </a:solidFill>
                <a:latin typeface="Noto Sans JP"/>
                <a:ea typeface="Noto Sans JP"/>
                <a:cs typeface="Noto Sans JP"/>
                <a:sym typeface="Noto Sans JP"/>
              </a:rPr>
              <a:t>物件データ</a:t>
            </a:r>
            <a:endParaRPr sz="2400">
              <a:solidFill>
                <a:srgbClr val="002060"/>
              </a:solidFill>
              <a:latin typeface="Noto Sans JP"/>
              <a:ea typeface="Noto Sans JP"/>
              <a:cs typeface="Noto Sans JP"/>
              <a:sym typeface="Noto Sans JP"/>
            </a:endParaRPr>
          </a:p>
        </p:txBody>
      </p:sp>
      <p:sp>
        <p:nvSpPr>
          <p:cNvPr id="143" name="Google Shape;143;p3"/>
          <p:cNvSpPr/>
          <p:nvPr/>
        </p:nvSpPr>
        <p:spPr>
          <a:xfrm rot="-5400000">
            <a:off x="11750973" y="4622807"/>
            <a:ext cx="1787403" cy="618930"/>
          </a:xfrm>
          <a:prstGeom prst="triangle">
            <a:avLst>
              <a:gd name="adj" fmla="val 50000"/>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4" name="Google Shape;144;p3" descr="オフィス ワーカー (女性) 単色塗りつぶし"/>
          <p:cNvPicPr preferRelativeResize="0"/>
          <p:nvPr/>
        </p:nvPicPr>
        <p:blipFill rotWithShape="1">
          <a:blip r:embed="rId4">
            <a:alphaModFix/>
          </a:blip>
          <a:srcRect/>
          <a:stretch/>
        </p:blipFill>
        <p:spPr>
          <a:xfrm>
            <a:off x="5036047" y="7377092"/>
            <a:ext cx="1575092" cy="1575092"/>
          </a:xfrm>
          <a:prstGeom prst="rect">
            <a:avLst/>
          </a:prstGeom>
          <a:noFill/>
          <a:ln>
            <a:noFill/>
          </a:ln>
        </p:spPr>
      </p:pic>
      <p:sp>
        <p:nvSpPr>
          <p:cNvPr id="145" name="Google Shape;145;p3"/>
          <p:cNvSpPr/>
          <p:nvPr/>
        </p:nvSpPr>
        <p:spPr>
          <a:xfrm>
            <a:off x="7251408" y="4569808"/>
            <a:ext cx="1879892" cy="838200"/>
          </a:xfrm>
          <a:prstGeom prst="leftArrow">
            <a:avLst>
              <a:gd name="adj1" fmla="val 50000"/>
              <a:gd name="adj2" fmla="val 50000"/>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3"/>
          <p:cNvSpPr txBox="1"/>
          <p:nvPr/>
        </p:nvSpPr>
        <p:spPr>
          <a:xfrm>
            <a:off x="10001204" y="6028510"/>
            <a:ext cx="1722474"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営業担当者1</a:t>
            </a:r>
            <a:endParaRPr sz="2000">
              <a:solidFill>
                <a:schemeClr val="dk1"/>
              </a:solidFill>
              <a:latin typeface="Noto Sans JP"/>
              <a:ea typeface="Noto Sans JP"/>
              <a:cs typeface="Noto Sans JP"/>
              <a:sym typeface="Noto Sans JP"/>
            </a:endParaRPr>
          </a:p>
        </p:txBody>
      </p:sp>
      <p:sp>
        <p:nvSpPr>
          <p:cNvPr id="147" name="Google Shape;147;p3"/>
          <p:cNvSpPr txBox="1"/>
          <p:nvPr/>
        </p:nvSpPr>
        <p:spPr>
          <a:xfrm>
            <a:off x="4310861" y="6051839"/>
            <a:ext cx="2274878" cy="707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直近の</a:t>
            </a:r>
            <a:br>
              <a:rPr lang="ja-JP" sz="2000">
                <a:solidFill>
                  <a:schemeClr val="dk1"/>
                </a:solidFill>
                <a:latin typeface="Noto Sans JP"/>
                <a:ea typeface="Noto Sans JP"/>
                <a:cs typeface="Noto Sans JP"/>
                <a:sym typeface="Noto Sans JP"/>
              </a:rPr>
            </a:br>
            <a:r>
              <a:rPr lang="ja-JP" sz="2000">
                <a:solidFill>
                  <a:schemeClr val="dk1"/>
                </a:solidFill>
                <a:latin typeface="Noto Sans JP"/>
                <a:ea typeface="Noto Sans JP"/>
                <a:cs typeface="Noto Sans JP"/>
                <a:sym typeface="Noto Sans JP"/>
              </a:rPr>
              <a:t>クライアント様</a:t>
            </a:r>
            <a:endParaRPr sz="2000">
              <a:solidFill>
                <a:schemeClr val="dk1"/>
              </a:solidFill>
              <a:latin typeface="Noto Sans JP"/>
              <a:ea typeface="Noto Sans JP"/>
              <a:cs typeface="Noto Sans JP"/>
              <a:sym typeface="Noto Sans JP"/>
            </a:endParaRPr>
          </a:p>
        </p:txBody>
      </p:sp>
      <p:sp>
        <p:nvSpPr>
          <p:cNvPr id="148" name="Google Shape;148;p3"/>
          <p:cNvSpPr/>
          <p:nvPr/>
        </p:nvSpPr>
        <p:spPr>
          <a:xfrm>
            <a:off x="1371600" y="7611533"/>
            <a:ext cx="2397252" cy="1964660"/>
          </a:xfrm>
          <a:prstGeom prst="flowChartMagneticDisk">
            <a:avLst/>
          </a:prstGeom>
          <a:solidFill>
            <a:srgbClr val="F2F2F2"/>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600">
                <a:solidFill>
                  <a:srgbClr val="002060"/>
                </a:solidFill>
                <a:latin typeface="Noto Sans JP"/>
                <a:ea typeface="Noto Sans JP"/>
                <a:cs typeface="Noto Sans JP"/>
                <a:sym typeface="Noto Sans JP"/>
              </a:rPr>
              <a:t>過去のオーダーリスト</a:t>
            </a:r>
            <a:endParaRPr sz="1600">
              <a:solidFill>
                <a:srgbClr val="002060"/>
              </a:solidFill>
              <a:latin typeface="Noto Sans JP"/>
              <a:ea typeface="Noto Sans JP"/>
              <a:cs typeface="Noto Sans JP"/>
              <a:sym typeface="Noto Sans JP"/>
            </a:endParaRPr>
          </a:p>
        </p:txBody>
      </p:sp>
      <p:sp>
        <p:nvSpPr>
          <p:cNvPr id="149" name="Google Shape;149;p3"/>
          <p:cNvSpPr/>
          <p:nvPr/>
        </p:nvSpPr>
        <p:spPr>
          <a:xfrm rot="-1948504">
            <a:off x="6978030" y="7085244"/>
            <a:ext cx="2954340" cy="493038"/>
          </a:xfrm>
          <a:prstGeom prst="lef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3"/>
          <p:cNvSpPr txBox="1"/>
          <p:nvPr/>
        </p:nvSpPr>
        <p:spPr>
          <a:xfrm>
            <a:off x="4686154" y="9022584"/>
            <a:ext cx="2274878" cy="707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過去の</a:t>
            </a:r>
            <a:endParaRPr sz="2000">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オーダー</a:t>
            </a:r>
            <a:endParaRPr sz="2000">
              <a:solidFill>
                <a:schemeClr val="dk1"/>
              </a:solidFill>
              <a:latin typeface="Noto Sans JP"/>
              <a:ea typeface="Noto Sans JP"/>
              <a:cs typeface="Noto Sans JP"/>
              <a:sym typeface="Noto Sans JP"/>
            </a:endParaRPr>
          </a:p>
        </p:txBody>
      </p:sp>
      <p:sp>
        <p:nvSpPr>
          <p:cNvPr id="151" name="Google Shape;151;p3"/>
          <p:cNvSpPr/>
          <p:nvPr/>
        </p:nvSpPr>
        <p:spPr>
          <a:xfrm>
            <a:off x="8834674" y="7872499"/>
            <a:ext cx="7620000" cy="1442727"/>
          </a:xfrm>
          <a:prstGeom prst="wedgeRoundRectCallout">
            <a:avLst>
              <a:gd name="adj1" fmla="val -43796"/>
              <a:gd name="adj2" fmla="val -89622"/>
              <a:gd name="adj3" fmla="val 16667"/>
            </a:avLst>
          </a:prstGeom>
          <a:solidFill>
            <a:schemeClr val="l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000" b="1">
                <a:solidFill>
                  <a:schemeClr val="dk1"/>
                </a:solidFill>
                <a:latin typeface="Noto Sans JP"/>
                <a:ea typeface="Noto Sans JP"/>
                <a:cs typeface="Noto Sans JP"/>
                <a:sym typeface="Noto Sans JP"/>
              </a:rPr>
              <a:t>少し時間の経ってしまったオーダーや、予算や確度が小さかったお客様に対しては抜け漏れしがち</a:t>
            </a:r>
            <a:endParaRPr sz="2000" b="1">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2000" b="1" u="sng">
                <a:solidFill>
                  <a:schemeClr val="dk1"/>
                </a:solidFill>
                <a:latin typeface="Noto Sans JP"/>
                <a:ea typeface="Noto Sans JP"/>
                <a:cs typeface="Noto Sans JP"/>
                <a:sym typeface="Noto Sans JP"/>
              </a:rPr>
              <a:t>全ての組み合わせで最適な提案をし続けることは不可能</a:t>
            </a:r>
            <a:endParaRPr sz="2000" b="1" u="sng">
              <a:solidFill>
                <a:schemeClr val="dk1"/>
              </a:solidFill>
              <a:latin typeface="Noto Sans JP"/>
              <a:ea typeface="Noto Sans JP"/>
              <a:cs typeface="Noto Sans JP"/>
              <a:sym typeface="Noto Sans J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20" descr="テーブル が含まれている画像&#10;&#10;自動的に生成された説明"/>
          <p:cNvPicPr preferRelativeResize="0"/>
          <p:nvPr/>
        </p:nvPicPr>
        <p:blipFill rotWithShape="1">
          <a:blip r:embed="rId3">
            <a:alphaModFix/>
          </a:blip>
          <a:srcRect/>
          <a:stretch/>
        </p:blipFill>
        <p:spPr>
          <a:xfrm>
            <a:off x="5111001" y="6652785"/>
            <a:ext cx="6319110" cy="2764202"/>
          </a:xfrm>
          <a:prstGeom prst="rect">
            <a:avLst/>
          </a:prstGeom>
          <a:noFill/>
          <a:ln>
            <a:noFill/>
          </a:ln>
          <a:effectLst>
            <a:outerShdw blurRad="190500" dist="228600" dir="2700000" algn="ctr">
              <a:srgbClr val="000000">
                <a:alpha val="29803"/>
              </a:srgbClr>
            </a:outerShdw>
          </a:effectLst>
        </p:spPr>
      </p:pic>
      <p:pic>
        <p:nvPicPr>
          <p:cNvPr id="450" name="Google Shape;450;p20" descr="マップ&#10;&#10;自動的に生成された説明"/>
          <p:cNvPicPr preferRelativeResize="0"/>
          <p:nvPr/>
        </p:nvPicPr>
        <p:blipFill rotWithShape="1">
          <a:blip r:embed="rId4">
            <a:alphaModFix/>
          </a:blip>
          <a:srcRect/>
          <a:stretch/>
        </p:blipFill>
        <p:spPr>
          <a:xfrm>
            <a:off x="9172258" y="4803487"/>
            <a:ext cx="3620132" cy="3549034"/>
          </a:xfrm>
          <a:prstGeom prst="rect">
            <a:avLst/>
          </a:prstGeom>
          <a:noFill/>
          <a:ln>
            <a:noFill/>
          </a:ln>
          <a:effectLst>
            <a:outerShdw blurRad="190500" dist="228600" dir="2700000" algn="ctr">
              <a:srgbClr val="000000">
                <a:alpha val="29803"/>
              </a:srgbClr>
            </a:outerShdw>
          </a:effectLst>
        </p:spPr>
      </p:pic>
      <p:sp>
        <p:nvSpPr>
          <p:cNvPr id="451" name="Google Shape;451;p20"/>
          <p:cNvSpPr/>
          <p:nvPr/>
        </p:nvSpPr>
        <p:spPr>
          <a:xfrm>
            <a:off x="1066800" y="6837839"/>
            <a:ext cx="2397252" cy="1964660"/>
          </a:xfrm>
          <a:prstGeom prst="flowChartMagneticDisk">
            <a:avLst/>
          </a:prstGeom>
          <a:solidFill>
            <a:srgbClr val="F2F2F2"/>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002060"/>
              </a:solidFill>
              <a:latin typeface="Noto Sans JP"/>
              <a:ea typeface="Noto Sans JP"/>
              <a:cs typeface="Noto Sans JP"/>
              <a:sym typeface="Noto Sans JP"/>
            </a:endParaRPr>
          </a:p>
        </p:txBody>
      </p:sp>
      <p:sp>
        <p:nvSpPr>
          <p:cNvPr id="452" name="Google Shape;452;p20"/>
          <p:cNvSpPr/>
          <p:nvPr/>
        </p:nvSpPr>
        <p:spPr>
          <a:xfrm>
            <a:off x="1087679" y="3708932"/>
            <a:ext cx="2397252" cy="1964660"/>
          </a:xfrm>
          <a:prstGeom prst="flowChartMagneticDisk">
            <a:avLst/>
          </a:prstGeom>
          <a:solidFill>
            <a:srgbClr val="F2F2F2"/>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002060"/>
              </a:solidFill>
              <a:latin typeface="Noto Sans JP"/>
              <a:ea typeface="Noto Sans JP"/>
              <a:cs typeface="Noto Sans JP"/>
              <a:sym typeface="Noto Sans JP"/>
            </a:endParaRPr>
          </a:p>
        </p:txBody>
      </p:sp>
      <p:sp>
        <p:nvSpPr>
          <p:cNvPr id="453" name="Google Shape;453;p20"/>
          <p:cNvSpPr/>
          <p:nvPr/>
        </p:nvSpPr>
        <p:spPr>
          <a:xfrm>
            <a:off x="675450" y="3215426"/>
            <a:ext cx="3174666" cy="6319100"/>
          </a:xfrm>
          <a:prstGeom prst="roundRect">
            <a:avLst>
              <a:gd name="adj" fmla="val 1731"/>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454" name="Google Shape;454;p20"/>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a:bodyPr>
          <a:lstStyle/>
          <a:p>
            <a:pPr marL="0" marR="0" lvl="0" indent="0" algn="l" rtl="0">
              <a:lnSpc>
                <a:spcPct val="110000"/>
              </a:lnSpc>
              <a:spcBef>
                <a:spcPts val="0"/>
              </a:spcBef>
              <a:spcAft>
                <a:spcPts val="0"/>
              </a:spcAft>
              <a:buClr>
                <a:schemeClr val="dk1"/>
              </a:buClr>
              <a:buSzPts val="3000"/>
              <a:buFont typeface="Noto Sans JP"/>
              <a:buNone/>
            </a:pPr>
            <a:r>
              <a:rPr lang="ja-JP" sz="3000">
                <a:solidFill>
                  <a:schemeClr val="dk1"/>
                </a:solidFill>
                <a:latin typeface="Noto Sans JP"/>
                <a:ea typeface="Noto Sans JP"/>
                <a:cs typeface="Noto Sans JP"/>
                <a:sym typeface="Noto Sans JP"/>
              </a:rPr>
              <a:t>営業担当者が手作業で管理している大量の顧客・オーダーリストと物件データをAIが照合し、提案すべき物件を通知することで</a:t>
            </a:r>
            <a:r>
              <a:rPr lang="ja-JP" sz="3000" b="1" u="sng">
                <a:solidFill>
                  <a:srgbClr val="E36C09"/>
                </a:solidFill>
                <a:latin typeface="Noto Sans JP"/>
                <a:ea typeface="Noto Sans JP"/>
                <a:cs typeface="Noto Sans JP"/>
                <a:sym typeface="Noto Sans JP"/>
              </a:rPr>
              <a:t>営業の機会損失を最小化します。</a:t>
            </a:r>
            <a:endParaRPr/>
          </a:p>
        </p:txBody>
      </p:sp>
      <p:sp>
        <p:nvSpPr>
          <p:cNvPr id="455" name="Google Shape;455;p20"/>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a:solidFill>
                  <a:schemeClr val="dk1"/>
                </a:solidFill>
                <a:latin typeface="Noto Sans JP"/>
                <a:ea typeface="Noto Sans JP"/>
                <a:cs typeface="Noto Sans JP"/>
                <a:sym typeface="Noto Sans JP"/>
              </a:rPr>
              <a:t>サービス事例①：オーダーと物件のAIマッチング</a:t>
            </a:r>
            <a:endParaRPr sz="5100">
              <a:solidFill>
                <a:schemeClr val="dk1"/>
              </a:solidFill>
              <a:latin typeface="Noto Sans JP"/>
              <a:ea typeface="Noto Sans JP"/>
              <a:cs typeface="Noto Sans JP"/>
              <a:sym typeface="Noto Sans JP"/>
            </a:endParaRPr>
          </a:p>
        </p:txBody>
      </p:sp>
      <p:cxnSp>
        <p:nvCxnSpPr>
          <p:cNvPr id="456" name="Google Shape;456;p20"/>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457" name="Google Shape;457;p20"/>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458" name="Google Shape;458;p20"/>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20</a:t>
            </a:fld>
            <a:endParaRPr/>
          </a:p>
        </p:txBody>
      </p:sp>
      <p:pic>
        <p:nvPicPr>
          <p:cNvPr id="459" name="Google Shape;459;p20" descr="オフィス ワーカー (男性) 単色塗りつぶし"/>
          <p:cNvPicPr preferRelativeResize="0"/>
          <p:nvPr/>
        </p:nvPicPr>
        <p:blipFill rotWithShape="1">
          <a:blip r:embed="rId5">
            <a:alphaModFix/>
          </a:blip>
          <a:srcRect/>
          <a:stretch/>
        </p:blipFill>
        <p:spPr>
          <a:xfrm>
            <a:off x="15597967" y="3504306"/>
            <a:ext cx="1523993" cy="1523993"/>
          </a:xfrm>
          <a:prstGeom prst="rect">
            <a:avLst/>
          </a:prstGeom>
          <a:noFill/>
          <a:ln>
            <a:noFill/>
          </a:ln>
        </p:spPr>
      </p:pic>
      <p:sp>
        <p:nvSpPr>
          <p:cNvPr id="460" name="Google Shape;460;p20"/>
          <p:cNvSpPr/>
          <p:nvPr/>
        </p:nvSpPr>
        <p:spPr>
          <a:xfrm>
            <a:off x="12690997" y="2970458"/>
            <a:ext cx="3276601" cy="763988"/>
          </a:xfrm>
          <a:prstGeom prst="wedgeRoundRectCallout">
            <a:avLst>
              <a:gd name="adj1" fmla="val -8643"/>
              <a:gd name="adj2" fmla="val 110897"/>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a:solidFill>
                  <a:schemeClr val="dk1"/>
                </a:solidFill>
                <a:latin typeface="Noto Sans JP"/>
                <a:ea typeface="Noto Sans JP"/>
                <a:cs typeface="Noto Sans JP"/>
                <a:sym typeface="Noto Sans JP"/>
              </a:rPr>
              <a:t>物件Aをxxさんに</a:t>
            </a:r>
            <a:br>
              <a:rPr lang="ja-JP" sz="2400" b="1">
                <a:solidFill>
                  <a:schemeClr val="dk1"/>
                </a:solidFill>
                <a:latin typeface="Noto Sans JP"/>
                <a:ea typeface="Noto Sans JP"/>
                <a:cs typeface="Noto Sans JP"/>
                <a:sym typeface="Noto Sans JP"/>
              </a:rPr>
            </a:br>
            <a:r>
              <a:rPr lang="ja-JP" sz="2400" b="1">
                <a:solidFill>
                  <a:schemeClr val="dk1"/>
                </a:solidFill>
                <a:latin typeface="Noto Sans JP"/>
                <a:ea typeface="Noto Sans JP"/>
                <a:cs typeface="Noto Sans JP"/>
                <a:sym typeface="Noto Sans JP"/>
              </a:rPr>
              <a:t>提案してください</a:t>
            </a:r>
            <a:endParaRPr/>
          </a:p>
        </p:txBody>
      </p:sp>
      <p:sp>
        <p:nvSpPr>
          <p:cNvPr id="461" name="Google Shape;461;p20"/>
          <p:cNvSpPr txBox="1"/>
          <p:nvPr/>
        </p:nvSpPr>
        <p:spPr>
          <a:xfrm>
            <a:off x="15498726" y="5103311"/>
            <a:ext cx="1722474"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営業担当者1</a:t>
            </a:r>
            <a:endParaRPr sz="2000">
              <a:solidFill>
                <a:schemeClr val="dk1"/>
              </a:solidFill>
              <a:latin typeface="Noto Sans JP"/>
              <a:ea typeface="Noto Sans JP"/>
              <a:cs typeface="Noto Sans JP"/>
              <a:sym typeface="Noto Sans JP"/>
            </a:endParaRPr>
          </a:p>
        </p:txBody>
      </p:sp>
      <p:pic>
        <p:nvPicPr>
          <p:cNvPr id="462" name="Google Shape;462;p20" descr="オフィス ワーカー (女性) 単色塗りつぶし"/>
          <p:cNvPicPr preferRelativeResize="0"/>
          <p:nvPr/>
        </p:nvPicPr>
        <p:blipFill rotWithShape="1">
          <a:blip r:embed="rId6">
            <a:alphaModFix/>
          </a:blip>
          <a:srcRect/>
          <a:stretch/>
        </p:blipFill>
        <p:spPr>
          <a:xfrm>
            <a:off x="15597967" y="6670711"/>
            <a:ext cx="1523993" cy="1523993"/>
          </a:xfrm>
          <a:prstGeom prst="rect">
            <a:avLst/>
          </a:prstGeom>
          <a:noFill/>
          <a:ln>
            <a:noFill/>
          </a:ln>
        </p:spPr>
      </p:pic>
      <p:sp>
        <p:nvSpPr>
          <p:cNvPr id="463" name="Google Shape;463;p20"/>
          <p:cNvSpPr txBox="1"/>
          <p:nvPr/>
        </p:nvSpPr>
        <p:spPr>
          <a:xfrm>
            <a:off x="15498726" y="8186777"/>
            <a:ext cx="1722474"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営業担当者2</a:t>
            </a:r>
            <a:endParaRPr sz="2000">
              <a:solidFill>
                <a:schemeClr val="dk1"/>
              </a:solidFill>
              <a:latin typeface="Noto Sans JP"/>
              <a:ea typeface="Noto Sans JP"/>
              <a:cs typeface="Noto Sans JP"/>
              <a:sym typeface="Noto Sans JP"/>
            </a:endParaRPr>
          </a:p>
        </p:txBody>
      </p:sp>
      <p:sp>
        <p:nvSpPr>
          <p:cNvPr id="464" name="Google Shape;464;p20"/>
          <p:cNvSpPr/>
          <p:nvPr/>
        </p:nvSpPr>
        <p:spPr>
          <a:xfrm>
            <a:off x="11834377" y="8535460"/>
            <a:ext cx="3606196" cy="763988"/>
          </a:xfrm>
          <a:prstGeom prst="wedgeRoundRectCallout">
            <a:avLst>
              <a:gd name="adj1" fmla="val 14742"/>
              <a:gd name="adj2" fmla="val -150717"/>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a:solidFill>
                  <a:schemeClr val="dk1"/>
                </a:solidFill>
                <a:latin typeface="Noto Sans JP"/>
                <a:ea typeface="Noto Sans JP"/>
                <a:cs typeface="Noto Sans JP"/>
                <a:sym typeface="Noto Sans JP"/>
              </a:rPr>
              <a:t>物件BとCを○○さんに</a:t>
            </a:r>
            <a:br>
              <a:rPr lang="ja-JP" sz="2400" b="1">
                <a:solidFill>
                  <a:schemeClr val="dk1"/>
                </a:solidFill>
                <a:latin typeface="Noto Sans JP"/>
                <a:ea typeface="Noto Sans JP"/>
                <a:cs typeface="Noto Sans JP"/>
                <a:sym typeface="Noto Sans JP"/>
              </a:rPr>
            </a:br>
            <a:r>
              <a:rPr lang="ja-JP" sz="2400" b="1">
                <a:solidFill>
                  <a:schemeClr val="dk1"/>
                </a:solidFill>
                <a:latin typeface="Noto Sans JP"/>
                <a:ea typeface="Noto Sans JP"/>
                <a:cs typeface="Noto Sans JP"/>
                <a:sym typeface="Noto Sans JP"/>
              </a:rPr>
              <a:t>提案してください</a:t>
            </a:r>
            <a:endParaRPr/>
          </a:p>
        </p:txBody>
      </p:sp>
      <p:cxnSp>
        <p:nvCxnSpPr>
          <p:cNvPr id="465" name="Google Shape;465;p20"/>
          <p:cNvCxnSpPr/>
          <p:nvPr/>
        </p:nvCxnSpPr>
        <p:spPr>
          <a:xfrm>
            <a:off x="4118211" y="4519742"/>
            <a:ext cx="949421" cy="516015"/>
          </a:xfrm>
          <a:prstGeom prst="straightConnector1">
            <a:avLst/>
          </a:prstGeom>
          <a:noFill/>
          <a:ln w="28575" cap="flat" cmpd="sng">
            <a:solidFill>
              <a:schemeClr val="dk1"/>
            </a:solidFill>
            <a:prstDash val="solid"/>
            <a:round/>
            <a:headEnd type="none" w="sm" len="sm"/>
            <a:tailEnd type="triangle" w="med" len="med"/>
          </a:ln>
        </p:spPr>
      </p:cxnSp>
      <p:cxnSp>
        <p:nvCxnSpPr>
          <p:cNvPr id="466" name="Google Shape;466;p20"/>
          <p:cNvCxnSpPr/>
          <p:nvPr/>
        </p:nvCxnSpPr>
        <p:spPr>
          <a:xfrm>
            <a:off x="13484820" y="6459788"/>
            <a:ext cx="1779976" cy="754536"/>
          </a:xfrm>
          <a:prstGeom prst="straightConnector1">
            <a:avLst/>
          </a:prstGeom>
          <a:noFill/>
          <a:ln w="57150" cap="flat" cmpd="sng">
            <a:solidFill>
              <a:srgbClr val="E36C09"/>
            </a:solidFill>
            <a:prstDash val="solid"/>
            <a:round/>
            <a:headEnd type="none" w="sm" len="sm"/>
            <a:tailEnd type="triangle" w="med" len="med"/>
          </a:ln>
        </p:spPr>
      </p:cxnSp>
      <p:sp>
        <p:nvSpPr>
          <p:cNvPr id="467" name="Google Shape;467;p20"/>
          <p:cNvSpPr txBox="1"/>
          <p:nvPr/>
        </p:nvSpPr>
        <p:spPr>
          <a:xfrm>
            <a:off x="1295705" y="4507432"/>
            <a:ext cx="19812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顧客・オーダーデータ</a:t>
            </a:r>
            <a:endParaRPr/>
          </a:p>
        </p:txBody>
      </p:sp>
      <p:cxnSp>
        <p:nvCxnSpPr>
          <p:cNvPr id="468" name="Google Shape;468;p20"/>
          <p:cNvCxnSpPr/>
          <p:nvPr/>
        </p:nvCxnSpPr>
        <p:spPr>
          <a:xfrm rot="10800000" flipH="1">
            <a:off x="4011512" y="7060294"/>
            <a:ext cx="789088" cy="759875"/>
          </a:xfrm>
          <a:prstGeom prst="straightConnector1">
            <a:avLst/>
          </a:prstGeom>
          <a:noFill/>
          <a:ln w="28575" cap="flat" cmpd="sng">
            <a:solidFill>
              <a:schemeClr val="dk1"/>
            </a:solidFill>
            <a:prstDash val="solid"/>
            <a:round/>
            <a:headEnd type="none" w="sm" len="sm"/>
            <a:tailEnd type="triangle" w="med" len="med"/>
          </a:ln>
        </p:spPr>
      </p:cxnSp>
      <p:sp>
        <p:nvSpPr>
          <p:cNvPr id="469" name="Google Shape;469;p20"/>
          <p:cNvSpPr txBox="1"/>
          <p:nvPr/>
        </p:nvSpPr>
        <p:spPr>
          <a:xfrm>
            <a:off x="7410449" y="2845391"/>
            <a:ext cx="2872994" cy="563955"/>
          </a:xfrm>
          <a:prstGeom prst="rect">
            <a:avLst/>
          </a:prstGeom>
          <a:solidFill>
            <a:srgbClr val="002060"/>
          </a:solidFill>
          <a:ln>
            <a:noFill/>
          </a:ln>
        </p:spPr>
        <p:txBody>
          <a:bodyPr spcFirstLastPara="1" wrap="square" lIns="137150" tIns="0" rIns="137150" bIns="0" anchor="ctr" anchorCtr="1">
            <a:noAutofit/>
          </a:bodyPr>
          <a:lstStyle/>
          <a:p>
            <a:pPr marL="0" marR="0" lvl="0" indent="0" algn="ctr" rtl="0">
              <a:lnSpc>
                <a:spcPct val="150000"/>
              </a:lnSpc>
              <a:spcBef>
                <a:spcPts val="0"/>
              </a:spcBef>
              <a:spcAft>
                <a:spcPts val="0"/>
              </a:spcAft>
              <a:buClr>
                <a:schemeClr val="lt1"/>
              </a:buClr>
              <a:buSzPts val="2400"/>
              <a:buFont typeface="Noto Sans JP"/>
              <a:buNone/>
            </a:pPr>
            <a:r>
              <a:rPr lang="ja-JP" sz="2400" b="1">
                <a:solidFill>
                  <a:schemeClr val="lt1"/>
                </a:solidFill>
                <a:latin typeface="Noto Sans JP"/>
                <a:ea typeface="Noto Sans JP"/>
                <a:cs typeface="Noto Sans JP"/>
                <a:sym typeface="Noto Sans JP"/>
              </a:rPr>
              <a:t>マッチングAI</a:t>
            </a:r>
            <a:endParaRPr/>
          </a:p>
        </p:txBody>
      </p:sp>
      <p:cxnSp>
        <p:nvCxnSpPr>
          <p:cNvPr id="470" name="Google Shape;470;p20"/>
          <p:cNvCxnSpPr/>
          <p:nvPr/>
        </p:nvCxnSpPr>
        <p:spPr>
          <a:xfrm rot="10800000" flipH="1">
            <a:off x="13484820" y="4643597"/>
            <a:ext cx="1779976" cy="694284"/>
          </a:xfrm>
          <a:prstGeom prst="straightConnector1">
            <a:avLst/>
          </a:prstGeom>
          <a:noFill/>
          <a:ln w="57150" cap="flat" cmpd="sng">
            <a:solidFill>
              <a:srgbClr val="E36C09"/>
            </a:solidFill>
            <a:prstDash val="solid"/>
            <a:round/>
            <a:headEnd type="none" w="sm" len="sm"/>
            <a:tailEnd type="triangle" w="med" len="med"/>
          </a:ln>
        </p:spPr>
      </p:cxnSp>
      <p:sp>
        <p:nvSpPr>
          <p:cNvPr id="471" name="Google Shape;471;p20"/>
          <p:cNvSpPr txBox="1"/>
          <p:nvPr/>
        </p:nvSpPr>
        <p:spPr>
          <a:xfrm>
            <a:off x="1231299" y="7795887"/>
            <a:ext cx="19812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物件データ</a:t>
            </a:r>
            <a:endParaRPr/>
          </a:p>
        </p:txBody>
      </p:sp>
      <p:sp>
        <p:nvSpPr>
          <p:cNvPr id="472" name="Google Shape;472;p20"/>
          <p:cNvSpPr txBox="1"/>
          <p:nvPr/>
        </p:nvSpPr>
        <p:spPr>
          <a:xfrm>
            <a:off x="1162688" y="2818177"/>
            <a:ext cx="2202100" cy="633315"/>
          </a:xfrm>
          <a:prstGeom prst="rect">
            <a:avLst/>
          </a:prstGeom>
          <a:solidFill>
            <a:schemeClr val="lt1"/>
          </a:solidFill>
          <a:ln>
            <a:noFill/>
          </a:ln>
        </p:spPr>
        <p:txBody>
          <a:bodyPr spcFirstLastPara="1" wrap="square" lIns="0" tIns="0" rIns="0" bIns="0" anchor="ctr" anchorCtr="0">
            <a:spAutoFit/>
          </a:bodyPr>
          <a:lstStyle/>
          <a:p>
            <a:pPr marL="0" marR="0" lvl="0" indent="0" algn="ctr" rtl="0">
              <a:lnSpc>
                <a:spcPct val="280238"/>
              </a:lnSpc>
              <a:spcBef>
                <a:spcPts val="0"/>
              </a:spcBef>
              <a:spcAft>
                <a:spcPts val="0"/>
              </a:spcAft>
              <a:buNone/>
            </a:pPr>
            <a:r>
              <a:rPr lang="ja-JP" sz="2100">
                <a:solidFill>
                  <a:srgbClr val="000000"/>
                </a:solidFill>
                <a:latin typeface="Calibri"/>
                <a:ea typeface="Calibri"/>
                <a:cs typeface="Calibri"/>
                <a:sym typeface="Calibri"/>
              </a:rPr>
              <a:t>社内データ</a:t>
            </a:r>
            <a:endParaRPr sz="2100">
              <a:solidFill>
                <a:srgbClr val="000000"/>
              </a:solidFill>
              <a:latin typeface="Calibri"/>
              <a:ea typeface="Calibri"/>
              <a:cs typeface="Calibri"/>
              <a:sym typeface="Calibri"/>
            </a:endParaRPr>
          </a:p>
        </p:txBody>
      </p:sp>
      <p:pic>
        <p:nvPicPr>
          <p:cNvPr id="473" name="Google Shape;473;p20" descr="封筒を開く 単色塗りつぶし"/>
          <p:cNvPicPr preferRelativeResize="0"/>
          <p:nvPr/>
        </p:nvPicPr>
        <p:blipFill rotWithShape="1">
          <a:blip r:embed="rId7">
            <a:alphaModFix/>
          </a:blip>
          <a:srcRect/>
          <a:stretch/>
        </p:blipFill>
        <p:spPr>
          <a:xfrm>
            <a:off x="13904692" y="4123781"/>
            <a:ext cx="679706" cy="679706"/>
          </a:xfrm>
          <a:prstGeom prst="rect">
            <a:avLst/>
          </a:prstGeom>
          <a:noFill/>
          <a:ln>
            <a:noFill/>
          </a:ln>
        </p:spPr>
      </p:pic>
      <p:pic>
        <p:nvPicPr>
          <p:cNvPr id="474" name="Google Shape;474;p20" descr="封筒を開く 単色塗りつぶし"/>
          <p:cNvPicPr preferRelativeResize="0"/>
          <p:nvPr/>
        </p:nvPicPr>
        <p:blipFill rotWithShape="1">
          <a:blip r:embed="rId7">
            <a:alphaModFix/>
          </a:blip>
          <a:srcRect/>
          <a:stretch/>
        </p:blipFill>
        <p:spPr>
          <a:xfrm>
            <a:off x="13796990" y="6994182"/>
            <a:ext cx="679706" cy="679706"/>
          </a:xfrm>
          <a:prstGeom prst="rect">
            <a:avLst/>
          </a:prstGeom>
          <a:noFill/>
          <a:ln>
            <a:noFill/>
          </a:ln>
        </p:spPr>
      </p:pic>
      <p:pic>
        <p:nvPicPr>
          <p:cNvPr id="475" name="Google Shape;475;p20" descr="グラフィカル ユーザー インターフェイス, テーブル&#10;&#10;自動的に生成された説明"/>
          <p:cNvPicPr preferRelativeResize="0"/>
          <p:nvPr/>
        </p:nvPicPr>
        <p:blipFill rotWithShape="1">
          <a:blip r:embed="rId8">
            <a:alphaModFix/>
          </a:blip>
          <a:srcRect/>
          <a:stretch/>
        </p:blipFill>
        <p:spPr>
          <a:xfrm>
            <a:off x="5851452" y="3481663"/>
            <a:ext cx="5747499" cy="3578631"/>
          </a:xfrm>
          <a:prstGeom prst="rect">
            <a:avLst/>
          </a:prstGeom>
          <a:noFill/>
          <a:ln>
            <a:noFill/>
          </a:ln>
          <a:effectLst>
            <a:outerShdw blurRad="190500" dist="228600" dir="2700000" algn="ctr">
              <a:srgbClr val="000000">
                <a:alpha val="29803"/>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54" name="Google Shape;454;p20"/>
          <p:cNvSpPr txBox="1"/>
          <p:nvPr/>
        </p:nvSpPr>
        <p:spPr>
          <a:xfrm>
            <a:off x="1155466" y="4699687"/>
            <a:ext cx="16356512" cy="1171971"/>
          </a:xfrm>
          <a:prstGeom prst="rect">
            <a:avLst/>
          </a:prstGeom>
          <a:noFill/>
          <a:ln>
            <a:noFill/>
          </a:ln>
        </p:spPr>
        <p:txBody>
          <a:bodyPr spcFirstLastPara="1" wrap="square" lIns="137150" tIns="68575" rIns="137150" bIns="68575" anchor="t" anchorCtr="0">
            <a:normAutofit/>
          </a:bodyPr>
          <a:lstStyle/>
          <a:p>
            <a:pPr marL="0" marR="0" lvl="0" indent="0" algn="l" rtl="0">
              <a:lnSpc>
                <a:spcPct val="110000"/>
              </a:lnSpc>
              <a:spcBef>
                <a:spcPts val="0"/>
              </a:spcBef>
              <a:spcAft>
                <a:spcPts val="0"/>
              </a:spcAft>
              <a:buClr>
                <a:schemeClr val="dk1"/>
              </a:buClr>
              <a:buSzPts val="3000"/>
              <a:buFont typeface="Noto Sans JP"/>
              <a:buNone/>
            </a:pPr>
            <a:r>
              <a:rPr lang="en-US" altLang="ja-JP" sz="3000" b="1" u="sng" dirty="0">
                <a:solidFill>
                  <a:srgbClr val="E36C09"/>
                </a:solidFill>
                <a:latin typeface="Noto Sans JP"/>
                <a:ea typeface="Noto Sans JP"/>
                <a:cs typeface="Noto Sans JP"/>
                <a:sym typeface="Noto Sans JP"/>
              </a:rPr>
              <a:t>※</a:t>
            </a:r>
            <a:r>
              <a:rPr lang="ja-JP" altLang="en-US" sz="3000" b="1" u="sng">
                <a:solidFill>
                  <a:srgbClr val="E36C09"/>
                </a:solidFill>
                <a:latin typeface="Noto Sans JP"/>
                <a:ea typeface="Noto Sans JP"/>
                <a:cs typeface="Noto Sans JP"/>
                <a:sym typeface="Noto Sans JP"/>
              </a:rPr>
              <a:t>本資料前半の内容を参照</a:t>
            </a:r>
            <a:endParaRPr lang="ja-JP" altLang="en-US" dirty="0"/>
          </a:p>
        </p:txBody>
      </p:sp>
      <p:sp>
        <p:nvSpPr>
          <p:cNvPr id="455" name="Google Shape;455;p20"/>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a:solidFill>
                  <a:schemeClr val="dk1"/>
                </a:solidFill>
                <a:latin typeface="Noto Sans JP"/>
                <a:ea typeface="Noto Sans JP"/>
                <a:cs typeface="Noto Sans JP"/>
                <a:sym typeface="Noto Sans JP"/>
              </a:rPr>
              <a:t>サービス事例①：</a:t>
            </a:r>
            <a:r>
              <a:rPr lang="ja-JP" altLang="en-US" sz="5100">
                <a:solidFill>
                  <a:schemeClr val="dk1"/>
                </a:solidFill>
                <a:latin typeface="Noto Sans JP"/>
                <a:ea typeface="Noto Sans JP"/>
                <a:cs typeface="Noto Sans JP"/>
                <a:sym typeface="Noto Sans JP"/>
              </a:rPr>
              <a:t>特徴</a:t>
            </a:r>
            <a:endParaRPr sz="5100" dirty="0">
              <a:solidFill>
                <a:schemeClr val="dk1"/>
              </a:solidFill>
              <a:latin typeface="Noto Sans JP"/>
              <a:ea typeface="Noto Sans JP"/>
              <a:cs typeface="Noto Sans JP"/>
              <a:sym typeface="Noto Sans JP"/>
            </a:endParaRPr>
          </a:p>
        </p:txBody>
      </p:sp>
      <p:cxnSp>
        <p:nvCxnSpPr>
          <p:cNvPr id="456" name="Google Shape;456;p20"/>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457" name="Google Shape;457;p20"/>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458" name="Google Shape;458;p20"/>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21</a:t>
            </a:fld>
            <a:endParaRPr/>
          </a:p>
        </p:txBody>
      </p:sp>
    </p:spTree>
    <p:extLst>
      <p:ext uri="{BB962C8B-B14F-4D97-AF65-F5344CB8AC3E}">
        <p14:creationId xmlns:p14="http://schemas.microsoft.com/office/powerpoint/2010/main" val="3676128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1"/>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a:bodyPr>
          <a:lstStyle/>
          <a:p>
            <a:pPr marL="0" marR="0" lvl="0" indent="0" algn="l" rtl="0">
              <a:lnSpc>
                <a:spcPct val="110000"/>
              </a:lnSpc>
              <a:spcBef>
                <a:spcPts val="0"/>
              </a:spcBef>
              <a:spcAft>
                <a:spcPts val="0"/>
              </a:spcAft>
              <a:buClr>
                <a:schemeClr val="dk1"/>
              </a:buClr>
              <a:buSzPts val="3000"/>
              <a:buFont typeface="Noto Sans JP"/>
              <a:buNone/>
            </a:pPr>
            <a:r>
              <a:rPr lang="ja-JP" sz="3000">
                <a:solidFill>
                  <a:schemeClr val="dk1"/>
                </a:solidFill>
                <a:latin typeface="Noto Sans JP"/>
                <a:ea typeface="Noto Sans JP"/>
                <a:cs typeface="Noto Sans JP"/>
                <a:sym typeface="Noto Sans JP"/>
              </a:rPr>
              <a:t>所在地・面積・構造など、</a:t>
            </a:r>
            <a:r>
              <a:rPr lang="ja-JP" sz="3000" b="1" u="sng">
                <a:solidFill>
                  <a:schemeClr val="dk1"/>
                </a:solidFill>
                <a:latin typeface="Noto Sans JP"/>
                <a:ea typeface="Noto Sans JP"/>
                <a:cs typeface="Noto Sans JP"/>
                <a:sym typeface="Noto Sans JP"/>
              </a:rPr>
              <a:t>不動産の主要な情報と賃料の関係を過去事例から学習し、適正な価格を算出します。</a:t>
            </a:r>
            <a:r>
              <a:rPr lang="ja-JP" sz="3000">
                <a:solidFill>
                  <a:schemeClr val="dk1"/>
                </a:solidFill>
                <a:latin typeface="Noto Sans JP"/>
                <a:ea typeface="Noto Sans JP"/>
                <a:cs typeface="Noto Sans JP"/>
                <a:sym typeface="Noto Sans JP"/>
              </a:rPr>
              <a:t>さらに、どの要素が価格にどう影響したかを数値化することも可能です。</a:t>
            </a:r>
            <a:endParaRPr/>
          </a:p>
        </p:txBody>
      </p:sp>
      <p:sp>
        <p:nvSpPr>
          <p:cNvPr id="481" name="Google Shape;481;p21"/>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a:solidFill>
                  <a:schemeClr val="dk1"/>
                </a:solidFill>
                <a:latin typeface="Noto Sans JP"/>
                <a:ea typeface="Noto Sans JP"/>
                <a:cs typeface="Noto Sans JP"/>
                <a:sym typeface="Noto Sans JP"/>
              </a:rPr>
              <a:t>サービス事例②: 不動産価格予測モデル</a:t>
            </a:r>
            <a:endParaRPr sz="5100">
              <a:solidFill>
                <a:schemeClr val="dk1"/>
              </a:solidFill>
              <a:latin typeface="Noto Sans JP"/>
              <a:ea typeface="Noto Sans JP"/>
              <a:cs typeface="Noto Sans JP"/>
              <a:sym typeface="Noto Sans JP"/>
            </a:endParaRPr>
          </a:p>
        </p:txBody>
      </p:sp>
      <p:cxnSp>
        <p:nvCxnSpPr>
          <p:cNvPr id="482" name="Google Shape;482;p21"/>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483" name="Google Shape;483;p21"/>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484" name="Google Shape;484;p21"/>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22</a:t>
            </a:fld>
            <a:endParaRPr/>
          </a:p>
        </p:txBody>
      </p:sp>
      <p:pic>
        <p:nvPicPr>
          <p:cNvPr id="485" name="Google Shape;485;p21"/>
          <p:cNvPicPr preferRelativeResize="0"/>
          <p:nvPr/>
        </p:nvPicPr>
        <p:blipFill rotWithShape="1">
          <a:blip r:embed="rId3">
            <a:alphaModFix/>
          </a:blip>
          <a:srcRect b="29573"/>
          <a:stretch/>
        </p:blipFill>
        <p:spPr>
          <a:xfrm>
            <a:off x="10134600" y="3395905"/>
            <a:ext cx="7391400" cy="6305547"/>
          </a:xfrm>
          <a:prstGeom prst="rect">
            <a:avLst/>
          </a:prstGeom>
          <a:noFill/>
          <a:ln>
            <a:noFill/>
          </a:ln>
        </p:spPr>
      </p:pic>
      <p:sp>
        <p:nvSpPr>
          <p:cNvPr id="486" name="Google Shape;486;p21"/>
          <p:cNvSpPr txBox="1"/>
          <p:nvPr/>
        </p:nvSpPr>
        <p:spPr>
          <a:xfrm>
            <a:off x="10515600" y="2848217"/>
            <a:ext cx="6172200" cy="54768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b="1">
                <a:solidFill>
                  <a:srgbClr val="3F3F3F"/>
                </a:solidFill>
                <a:latin typeface="Calibri"/>
                <a:ea typeface="Calibri"/>
                <a:cs typeface="Calibri"/>
                <a:sym typeface="Calibri"/>
              </a:rPr>
              <a:t>※中古車価格モデルでのテスト事例</a:t>
            </a:r>
            <a:br>
              <a:rPr lang="ja-JP" sz="1800" b="1">
                <a:solidFill>
                  <a:srgbClr val="3F3F3F"/>
                </a:solidFill>
                <a:latin typeface="Calibri"/>
                <a:ea typeface="Calibri"/>
                <a:cs typeface="Calibri"/>
                <a:sym typeface="Calibri"/>
              </a:rPr>
            </a:br>
            <a:r>
              <a:rPr lang="ja-JP" sz="1800" b="1">
                <a:solidFill>
                  <a:srgbClr val="3F3F3F"/>
                </a:solidFill>
                <a:latin typeface="Calibri"/>
                <a:ea typeface="Calibri"/>
                <a:cs typeface="Calibri"/>
                <a:sym typeface="Calibri"/>
              </a:rPr>
              <a:t>（どの要素がどれくらい価格に影響しているかを可視化）</a:t>
            </a:r>
            <a:endParaRPr/>
          </a:p>
        </p:txBody>
      </p:sp>
      <p:grpSp>
        <p:nvGrpSpPr>
          <p:cNvPr id="487" name="Google Shape;487;p21"/>
          <p:cNvGrpSpPr/>
          <p:nvPr/>
        </p:nvGrpSpPr>
        <p:grpSpPr>
          <a:xfrm>
            <a:off x="855381" y="3277694"/>
            <a:ext cx="2564592" cy="5470238"/>
            <a:chOff x="2463323" y="2153601"/>
            <a:chExt cx="1709728" cy="3646825"/>
          </a:xfrm>
        </p:grpSpPr>
        <p:sp>
          <p:nvSpPr>
            <p:cNvPr id="488" name="Google Shape;488;p21"/>
            <p:cNvSpPr/>
            <p:nvPr/>
          </p:nvSpPr>
          <p:spPr>
            <a:xfrm>
              <a:off x="2463323" y="2153601"/>
              <a:ext cx="1709728" cy="3646825"/>
            </a:xfrm>
            <a:custGeom>
              <a:avLst/>
              <a:gdLst/>
              <a:ahLst/>
              <a:cxnLst/>
              <a:rect l="l" t="t" r="r" b="b"/>
              <a:pathLst>
                <a:path w="1932817" h="3646825" extrusionOk="0">
                  <a:moveTo>
                    <a:pt x="0" y="0"/>
                  </a:moveTo>
                  <a:lnTo>
                    <a:pt x="1932817" y="0"/>
                  </a:lnTo>
                  <a:lnTo>
                    <a:pt x="1932817" y="3646826"/>
                  </a:lnTo>
                  <a:lnTo>
                    <a:pt x="0" y="3646826"/>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a:solidFill>
                  <a:schemeClr val="dk1"/>
                </a:solidFill>
                <a:latin typeface="Calibri"/>
                <a:ea typeface="Calibri"/>
                <a:cs typeface="Calibri"/>
                <a:sym typeface="Calibri"/>
              </a:endParaRPr>
            </a:p>
          </p:txBody>
        </p:sp>
        <p:sp>
          <p:nvSpPr>
            <p:cNvPr id="489" name="Google Shape;489;p21"/>
            <p:cNvSpPr txBox="1"/>
            <p:nvPr/>
          </p:nvSpPr>
          <p:spPr>
            <a:xfrm>
              <a:off x="2504952" y="3522922"/>
              <a:ext cx="1661309" cy="739262"/>
            </a:xfrm>
            <a:prstGeom prst="rect">
              <a:avLst/>
            </a:prstGeom>
            <a:noFill/>
            <a:ln>
              <a:noFill/>
            </a:ln>
          </p:spPr>
          <p:txBody>
            <a:bodyPr spcFirstLastPara="1" wrap="square" lIns="0" tIns="0" rIns="0" bIns="0" anchor="t" anchorCtr="0">
              <a:spAutoFit/>
            </a:bodyPr>
            <a:lstStyle/>
            <a:p>
              <a:pPr marL="0" marR="0" lvl="0" indent="0" algn="ctr" rtl="0">
                <a:lnSpc>
                  <a:spcPct val="156178"/>
                </a:lnSpc>
                <a:spcBef>
                  <a:spcPts val="0"/>
                </a:spcBef>
                <a:spcAft>
                  <a:spcPts val="0"/>
                </a:spcAft>
                <a:buNone/>
              </a:pPr>
              <a:r>
                <a:rPr lang="ja-JP" sz="2800">
                  <a:solidFill>
                    <a:srgbClr val="000000"/>
                  </a:solidFill>
                  <a:latin typeface="Calibri"/>
                  <a:ea typeface="Calibri"/>
                  <a:cs typeface="Calibri"/>
                  <a:sym typeface="Calibri"/>
                </a:rPr>
                <a:t>価格</a:t>
              </a:r>
              <a:br>
                <a:rPr lang="ja-JP" sz="2800">
                  <a:solidFill>
                    <a:srgbClr val="000000"/>
                  </a:solidFill>
                  <a:latin typeface="Calibri"/>
                  <a:ea typeface="Calibri"/>
                  <a:cs typeface="Calibri"/>
                  <a:sym typeface="Calibri"/>
                </a:rPr>
              </a:br>
              <a:r>
                <a:rPr lang="ja-JP" sz="2800">
                  <a:solidFill>
                    <a:srgbClr val="000000"/>
                  </a:solidFill>
                  <a:latin typeface="Calibri"/>
                  <a:ea typeface="Calibri"/>
                  <a:cs typeface="Calibri"/>
                  <a:sym typeface="Calibri"/>
                </a:rPr>
                <a:t>データベース</a:t>
              </a:r>
              <a:endParaRPr sz="2800">
                <a:solidFill>
                  <a:srgbClr val="000000"/>
                </a:solidFill>
                <a:latin typeface="Calibri"/>
                <a:ea typeface="Calibri"/>
                <a:cs typeface="Calibri"/>
                <a:sym typeface="Calibri"/>
              </a:endParaRPr>
            </a:p>
          </p:txBody>
        </p:sp>
      </p:grpSp>
      <p:sp>
        <p:nvSpPr>
          <p:cNvPr id="490" name="Google Shape;490;p21"/>
          <p:cNvSpPr/>
          <p:nvPr/>
        </p:nvSpPr>
        <p:spPr>
          <a:xfrm rot="5400000">
            <a:off x="2633078" y="5678278"/>
            <a:ext cx="2776703" cy="514940"/>
          </a:xfrm>
          <a:prstGeom prst="triangle">
            <a:avLst>
              <a:gd name="adj" fmla="val 50000"/>
            </a:avLst>
          </a:prstGeom>
          <a:solidFill>
            <a:srgbClr val="7F7F7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pic>
        <p:nvPicPr>
          <p:cNvPr id="491" name="Google Shape;491;p21"/>
          <p:cNvPicPr preferRelativeResize="0"/>
          <p:nvPr/>
        </p:nvPicPr>
        <p:blipFill rotWithShape="1">
          <a:blip r:embed="rId5">
            <a:alphaModFix/>
          </a:blip>
          <a:srcRect/>
          <a:stretch/>
        </p:blipFill>
        <p:spPr>
          <a:xfrm>
            <a:off x="5382491" y="3649595"/>
            <a:ext cx="3320867" cy="2485905"/>
          </a:xfrm>
          <a:prstGeom prst="rect">
            <a:avLst/>
          </a:prstGeom>
          <a:noFill/>
          <a:ln>
            <a:noFill/>
          </a:ln>
        </p:spPr>
      </p:pic>
      <p:pic>
        <p:nvPicPr>
          <p:cNvPr id="492" name="Google Shape;492;p21"/>
          <p:cNvPicPr preferRelativeResize="0"/>
          <p:nvPr/>
        </p:nvPicPr>
        <p:blipFill rotWithShape="1">
          <a:blip r:embed="rId6">
            <a:alphaModFix/>
          </a:blip>
          <a:srcRect/>
          <a:stretch/>
        </p:blipFill>
        <p:spPr>
          <a:xfrm>
            <a:off x="5382491" y="6483069"/>
            <a:ext cx="3320867" cy="2571111"/>
          </a:xfrm>
          <a:prstGeom prst="rect">
            <a:avLst/>
          </a:prstGeom>
          <a:noFill/>
          <a:ln>
            <a:noFill/>
          </a:ln>
        </p:spPr>
      </p:pic>
      <p:sp>
        <p:nvSpPr>
          <p:cNvPr id="493" name="Google Shape;493;p21"/>
          <p:cNvSpPr/>
          <p:nvPr/>
        </p:nvSpPr>
        <p:spPr>
          <a:xfrm>
            <a:off x="5029200" y="3110917"/>
            <a:ext cx="4044723" cy="6319100"/>
          </a:xfrm>
          <a:prstGeom prst="roundRect">
            <a:avLst>
              <a:gd name="adj" fmla="val 1731"/>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494" name="Google Shape;494;p21"/>
          <p:cNvSpPr txBox="1"/>
          <p:nvPr/>
        </p:nvSpPr>
        <p:spPr>
          <a:xfrm>
            <a:off x="5218277" y="2721420"/>
            <a:ext cx="3649292" cy="633315"/>
          </a:xfrm>
          <a:prstGeom prst="rect">
            <a:avLst/>
          </a:prstGeom>
          <a:solidFill>
            <a:schemeClr val="lt1"/>
          </a:solidFill>
          <a:ln>
            <a:noFill/>
          </a:ln>
        </p:spPr>
        <p:txBody>
          <a:bodyPr spcFirstLastPara="1" wrap="square" lIns="0" tIns="0" rIns="0" bIns="0" anchor="t" anchorCtr="0">
            <a:spAutoFit/>
          </a:bodyPr>
          <a:lstStyle/>
          <a:p>
            <a:pPr marL="0" marR="0" lvl="0" indent="0" algn="ctr" rtl="0">
              <a:lnSpc>
                <a:spcPct val="280238"/>
              </a:lnSpc>
              <a:spcBef>
                <a:spcPts val="0"/>
              </a:spcBef>
              <a:spcAft>
                <a:spcPts val="0"/>
              </a:spcAft>
              <a:buNone/>
            </a:pPr>
            <a:r>
              <a:rPr lang="ja-JP" sz="2100">
                <a:solidFill>
                  <a:srgbClr val="000000"/>
                </a:solidFill>
                <a:latin typeface="Calibri"/>
                <a:ea typeface="Calibri"/>
                <a:cs typeface="Calibri"/>
                <a:sym typeface="Calibri"/>
              </a:rPr>
              <a:t>AIがデータを自動学習</a:t>
            </a:r>
            <a:endParaRPr sz="2100">
              <a:solidFill>
                <a:srgbClr val="000000"/>
              </a:solidFill>
              <a:latin typeface="Calibri"/>
              <a:ea typeface="Calibri"/>
              <a:cs typeface="Calibri"/>
              <a:sym typeface="Calibri"/>
            </a:endParaRPr>
          </a:p>
        </p:txBody>
      </p:sp>
      <p:sp>
        <p:nvSpPr>
          <p:cNvPr id="495" name="Google Shape;495;p21"/>
          <p:cNvSpPr/>
          <p:nvPr/>
        </p:nvSpPr>
        <p:spPr>
          <a:xfrm rot="5400000">
            <a:off x="8336378" y="5678279"/>
            <a:ext cx="2776703" cy="514940"/>
          </a:xfrm>
          <a:prstGeom prst="triangle">
            <a:avLst>
              <a:gd name="adj" fmla="val 50000"/>
            </a:avLst>
          </a:prstGeom>
          <a:solidFill>
            <a:srgbClr val="7F7F7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1" name="Google Shape;481;p21"/>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a:solidFill>
                  <a:schemeClr val="dk1"/>
                </a:solidFill>
                <a:latin typeface="Noto Sans JP"/>
                <a:ea typeface="Noto Sans JP"/>
                <a:cs typeface="Noto Sans JP"/>
                <a:sym typeface="Noto Sans JP"/>
              </a:rPr>
              <a:t>サービス事例②:</a:t>
            </a:r>
            <a:r>
              <a:rPr lang="ja-JP" altLang="en-US" sz="5100">
                <a:solidFill>
                  <a:schemeClr val="dk1"/>
                </a:solidFill>
                <a:latin typeface="Noto Sans JP"/>
                <a:ea typeface="Noto Sans JP"/>
                <a:cs typeface="Noto Sans JP"/>
                <a:sym typeface="Noto Sans JP"/>
              </a:rPr>
              <a:t>特徴</a:t>
            </a:r>
            <a:endParaRPr sz="5100" dirty="0">
              <a:solidFill>
                <a:schemeClr val="dk1"/>
              </a:solidFill>
              <a:latin typeface="Noto Sans JP"/>
              <a:ea typeface="Noto Sans JP"/>
              <a:cs typeface="Noto Sans JP"/>
              <a:sym typeface="Noto Sans JP"/>
            </a:endParaRPr>
          </a:p>
        </p:txBody>
      </p:sp>
      <p:sp>
        <p:nvSpPr>
          <p:cNvPr id="2" name="Google Shape;454;p20">
            <a:extLst>
              <a:ext uri="{FF2B5EF4-FFF2-40B4-BE49-F238E27FC236}">
                <a16:creationId xmlns:a16="http://schemas.microsoft.com/office/drawing/2014/main" id="{B5B944FD-0C54-5698-6931-CDEAA72DDB11}"/>
              </a:ext>
            </a:extLst>
          </p:cNvPr>
          <p:cNvSpPr txBox="1"/>
          <p:nvPr/>
        </p:nvSpPr>
        <p:spPr>
          <a:xfrm>
            <a:off x="965744" y="2743200"/>
            <a:ext cx="16356512" cy="6515100"/>
          </a:xfrm>
          <a:prstGeom prst="rect">
            <a:avLst/>
          </a:prstGeom>
          <a:noFill/>
          <a:ln>
            <a:noFill/>
          </a:ln>
        </p:spPr>
        <p:txBody>
          <a:bodyPr spcFirstLastPara="1" wrap="square" lIns="137150" tIns="68575" rIns="137150" bIns="68575" anchor="t" anchorCtr="0">
            <a:normAutofit/>
          </a:bodyPr>
          <a:lstStyle/>
          <a:p>
            <a:pPr marL="514350" marR="0" lvl="0" indent="-514350" algn="l" rtl="0">
              <a:lnSpc>
                <a:spcPct val="110000"/>
              </a:lnSpc>
              <a:spcBef>
                <a:spcPts val="0"/>
              </a:spcBef>
              <a:spcAft>
                <a:spcPts val="0"/>
              </a:spcAft>
              <a:buClr>
                <a:schemeClr val="dk1"/>
              </a:buClr>
              <a:buSzPts val="3000"/>
              <a:buFont typeface="+mj-lt"/>
              <a:buAutoNum type="arabicPeriod"/>
            </a:pPr>
            <a:r>
              <a:rPr lang="ja-JP" altLang="en-US" sz="3000" b="1">
                <a:solidFill>
                  <a:schemeClr val="tx1"/>
                </a:solidFill>
                <a:latin typeface="Noto Sans JP"/>
                <a:ea typeface="Noto Sans JP"/>
                <a:cs typeface="Noto Sans JP"/>
                <a:sym typeface="Noto Sans JP"/>
              </a:rPr>
              <a:t>独自の予測モデルを構築</a:t>
            </a:r>
            <a:br>
              <a:rPr lang="en-US" altLang="ja-JP" sz="3000" b="1" dirty="0">
                <a:solidFill>
                  <a:schemeClr val="tx1"/>
                </a:solidFill>
                <a:latin typeface="Noto Sans JP"/>
                <a:ea typeface="Noto Sans JP"/>
                <a:cs typeface="Noto Sans JP"/>
                <a:sym typeface="Noto Sans JP"/>
              </a:rPr>
            </a:br>
            <a:r>
              <a:rPr lang="en-US" altLang="ja-JP" sz="3000" dirty="0">
                <a:solidFill>
                  <a:schemeClr val="tx1"/>
                </a:solidFill>
                <a:latin typeface="Noto Sans JP"/>
                <a:ea typeface="Noto Sans JP"/>
                <a:cs typeface="Noto Sans JP"/>
                <a:sym typeface="Noto Sans JP"/>
              </a:rPr>
              <a:t>REINS</a:t>
            </a:r>
            <a:r>
              <a:rPr lang="ja-JP" altLang="en-US" sz="3000">
                <a:solidFill>
                  <a:schemeClr val="tx1"/>
                </a:solidFill>
                <a:latin typeface="Noto Sans JP"/>
                <a:ea typeface="Noto Sans JP"/>
                <a:cs typeface="Noto Sans JP"/>
                <a:sym typeface="Noto Sans JP"/>
              </a:rPr>
              <a:t>等に公開された実績データに加え、御社の過去データを使用し、御社が得意とする領域に特化した独自の予測モデルを構築可能</a:t>
            </a:r>
            <a:endParaRPr lang="en-US" altLang="ja-JP" sz="3000" dirty="0">
              <a:solidFill>
                <a:schemeClr val="tx1"/>
              </a:solidFill>
              <a:latin typeface="Noto Sans JP"/>
              <a:ea typeface="Noto Sans JP"/>
              <a:cs typeface="Noto Sans JP"/>
              <a:sym typeface="Noto Sans JP"/>
            </a:endParaRPr>
          </a:p>
          <a:p>
            <a:pPr marL="514350" marR="0" lvl="0" indent="-514350" algn="l" rtl="0">
              <a:lnSpc>
                <a:spcPct val="110000"/>
              </a:lnSpc>
              <a:spcBef>
                <a:spcPts val="0"/>
              </a:spcBef>
              <a:spcAft>
                <a:spcPts val="0"/>
              </a:spcAft>
              <a:buClr>
                <a:schemeClr val="dk1"/>
              </a:buClr>
              <a:buSzPts val="3000"/>
              <a:buFont typeface="+mj-lt"/>
              <a:buAutoNum type="arabicPeriod"/>
            </a:pPr>
            <a:r>
              <a:rPr lang="ja-JP" altLang="en-US" sz="3000" b="1">
                <a:solidFill>
                  <a:schemeClr val="tx1"/>
                </a:solidFill>
                <a:latin typeface="Noto Sans JP"/>
                <a:ea typeface="Noto Sans JP"/>
                <a:cs typeface="Noto Sans JP"/>
                <a:sym typeface="Noto Sans JP"/>
              </a:rPr>
              <a:t>各要素の影響度を可視化（</a:t>
            </a:r>
            <a:r>
              <a:rPr lang="en-US" altLang="ja-JP" sz="3000" b="1" dirty="0" err="1">
                <a:solidFill>
                  <a:schemeClr val="tx1"/>
                </a:solidFill>
                <a:latin typeface="Noto Sans JP"/>
                <a:ea typeface="Noto Sans JP"/>
                <a:cs typeface="Noto Sans JP"/>
                <a:sym typeface="Noto Sans JP"/>
              </a:rPr>
              <a:t>shap</a:t>
            </a:r>
            <a:r>
              <a:rPr lang="ja-JP" altLang="en-US" sz="3000" b="1">
                <a:solidFill>
                  <a:schemeClr val="tx1"/>
                </a:solidFill>
                <a:latin typeface="Noto Sans JP"/>
                <a:ea typeface="Noto Sans JP"/>
                <a:cs typeface="Noto Sans JP"/>
                <a:sym typeface="Noto Sans JP"/>
              </a:rPr>
              <a:t>値の画像使う）</a:t>
            </a:r>
            <a:br>
              <a:rPr lang="en-US" altLang="ja-JP" sz="3000" b="1" dirty="0">
                <a:solidFill>
                  <a:schemeClr val="tx1"/>
                </a:solidFill>
                <a:latin typeface="Noto Sans JP"/>
                <a:ea typeface="Noto Sans JP"/>
                <a:cs typeface="Noto Sans JP"/>
                <a:sym typeface="Noto Sans JP"/>
              </a:rPr>
            </a:br>
            <a:r>
              <a:rPr lang="ja-JP" altLang="en-US" sz="3000">
                <a:solidFill>
                  <a:schemeClr val="tx1"/>
                </a:solidFill>
                <a:latin typeface="Noto Sans JP"/>
                <a:ea typeface="Noto Sans JP"/>
                <a:cs typeface="Noto Sans JP"/>
                <a:sym typeface="Noto Sans JP"/>
              </a:rPr>
              <a:t>予測モデルが出した結果に対し、どの要素がどれくらい影響を与えたかを定量的に可視化。</a:t>
            </a:r>
            <a:br>
              <a:rPr lang="en-US" altLang="ja-JP" sz="3000" dirty="0">
                <a:solidFill>
                  <a:schemeClr val="tx1"/>
                </a:solidFill>
                <a:latin typeface="Noto Sans JP"/>
                <a:ea typeface="Noto Sans JP"/>
                <a:cs typeface="Noto Sans JP"/>
                <a:sym typeface="Noto Sans JP"/>
              </a:rPr>
            </a:br>
            <a:r>
              <a:rPr lang="ja-JP" altLang="en-US" sz="3000">
                <a:solidFill>
                  <a:schemeClr val="tx1"/>
                </a:solidFill>
                <a:latin typeface="Noto Sans JP"/>
                <a:ea typeface="Noto Sans JP"/>
                <a:cs typeface="Noto Sans JP"/>
                <a:sym typeface="Noto Sans JP"/>
              </a:rPr>
              <a:t>これにより、営業担当者による交渉や金額の微調整にも強いデータが入手可能。</a:t>
            </a:r>
            <a:endParaRPr lang="en-US" altLang="ja-JP" sz="3000" dirty="0">
              <a:solidFill>
                <a:schemeClr val="tx1"/>
              </a:solidFill>
              <a:latin typeface="Noto Sans JP"/>
              <a:ea typeface="Noto Sans JP"/>
              <a:cs typeface="Noto Sans JP"/>
              <a:sym typeface="Noto Sans JP"/>
            </a:endParaRPr>
          </a:p>
          <a:p>
            <a:pPr marL="514350" marR="0" lvl="0" indent="-514350" algn="l" rtl="0">
              <a:lnSpc>
                <a:spcPct val="110000"/>
              </a:lnSpc>
              <a:spcBef>
                <a:spcPts val="0"/>
              </a:spcBef>
              <a:spcAft>
                <a:spcPts val="0"/>
              </a:spcAft>
              <a:buClr>
                <a:schemeClr val="dk1"/>
              </a:buClr>
              <a:buSzPts val="3000"/>
              <a:buFont typeface="+mj-lt"/>
              <a:buAutoNum type="arabicPeriod"/>
            </a:pPr>
            <a:r>
              <a:rPr lang="ja-JP" altLang="en-US" sz="3000" b="1">
                <a:solidFill>
                  <a:schemeClr val="tx1"/>
                </a:solidFill>
                <a:latin typeface="Noto Sans JP"/>
                <a:ea typeface="Noto Sans JP"/>
                <a:cs typeface="Noto Sans JP"/>
                <a:sym typeface="Noto Sans JP"/>
              </a:rPr>
              <a:t>学習の自動化</a:t>
            </a:r>
            <a:br>
              <a:rPr lang="en-US" altLang="ja-JP" sz="3000" b="1" dirty="0">
                <a:solidFill>
                  <a:schemeClr val="tx1"/>
                </a:solidFill>
                <a:latin typeface="Noto Sans JP"/>
                <a:ea typeface="Noto Sans JP"/>
                <a:cs typeface="Noto Sans JP"/>
                <a:sym typeface="Noto Sans JP"/>
              </a:rPr>
            </a:br>
            <a:r>
              <a:rPr lang="ja-JP" altLang="en-US" sz="3000">
                <a:solidFill>
                  <a:schemeClr val="tx1"/>
                </a:solidFill>
                <a:latin typeface="Noto Sans JP"/>
                <a:ea typeface="Noto Sans JP"/>
                <a:cs typeface="Noto Sans JP"/>
                <a:sym typeface="Noto Sans JP"/>
              </a:rPr>
              <a:t>最新のデータを常に学習し、直近の市場動向を反映した予測結果が入手可能。</a:t>
            </a:r>
            <a:br>
              <a:rPr lang="en-US" altLang="ja-JP" sz="3000" b="1" dirty="0">
                <a:solidFill>
                  <a:schemeClr val="tx1"/>
                </a:solidFill>
                <a:latin typeface="Noto Sans JP"/>
                <a:ea typeface="Noto Sans JP"/>
                <a:cs typeface="Noto Sans JP"/>
                <a:sym typeface="Noto Sans JP"/>
              </a:rPr>
            </a:br>
            <a:endParaRPr lang="en-US" altLang="ja-JP" sz="3000" b="1" dirty="0">
              <a:solidFill>
                <a:schemeClr val="tx1"/>
              </a:solidFill>
              <a:latin typeface="Noto Sans JP"/>
              <a:ea typeface="Noto Sans JP"/>
              <a:cs typeface="Noto Sans JP"/>
              <a:sym typeface="Noto Sans JP"/>
            </a:endParaRPr>
          </a:p>
          <a:p>
            <a:pPr marL="514350" lvl="7" indent="-514350">
              <a:lnSpc>
                <a:spcPct val="110000"/>
              </a:lnSpc>
              <a:buClr>
                <a:schemeClr val="dk1"/>
              </a:buClr>
              <a:buSzPts val="3000"/>
              <a:buFont typeface="Arial" panose="020B0604020202020204" pitchFamily="34" charset="0"/>
              <a:buChar char="•"/>
            </a:pPr>
            <a:endParaRPr lang="en-US" altLang="ja-JP" sz="3000" b="1" dirty="0">
              <a:solidFill>
                <a:schemeClr val="tx1"/>
              </a:solidFill>
              <a:latin typeface="Noto Sans JP"/>
              <a:ea typeface="Noto Sans JP"/>
              <a:cs typeface="Noto Sans JP"/>
              <a:sym typeface="Noto Sans JP"/>
            </a:endParaRPr>
          </a:p>
          <a:p>
            <a:pPr marL="514350" lvl="3" indent="-514350">
              <a:lnSpc>
                <a:spcPct val="110000"/>
              </a:lnSpc>
              <a:buClr>
                <a:schemeClr val="dk1"/>
              </a:buClr>
              <a:buSzPts val="3000"/>
              <a:buFont typeface="Arial" panose="020B0604020202020204" pitchFamily="34" charset="0"/>
              <a:buChar char="•"/>
            </a:pPr>
            <a:endParaRPr lang="ja-JP" altLang="en-US" dirty="0">
              <a:solidFill>
                <a:schemeClr val="tx1"/>
              </a:solidFill>
            </a:endParaRPr>
          </a:p>
        </p:txBody>
      </p:sp>
    </p:spTree>
    <p:extLst>
      <p:ext uri="{BB962C8B-B14F-4D97-AF65-F5344CB8AC3E}">
        <p14:creationId xmlns:p14="http://schemas.microsoft.com/office/powerpoint/2010/main" val="424612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0" name="Google Shape;500;p22" descr="グラフィカル ユーザー インターフェイス, テキスト, アプリケーション, メール&#10;&#10;自動的に生成された説明"/>
          <p:cNvPicPr preferRelativeResize="0"/>
          <p:nvPr/>
        </p:nvPicPr>
        <p:blipFill rotWithShape="1">
          <a:blip r:embed="rId3">
            <a:alphaModFix/>
          </a:blip>
          <a:srcRect/>
          <a:stretch/>
        </p:blipFill>
        <p:spPr>
          <a:xfrm>
            <a:off x="9144000" y="3053083"/>
            <a:ext cx="7772400" cy="4576686"/>
          </a:xfrm>
          <a:prstGeom prst="rect">
            <a:avLst/>
          </a:prstGeom>
          <a:noFill/>
          <a:ln>
            <a:noFill/>
          </a:ln>
          <a:effectLst>
            <a:outerShdw blurRad="50800" dist="38100" dir="2700000" algn="tl" rotWithShape="0">
              <a:srgbClr val="000000">
                <a:alpha val="40000"/>
              </a:srgbClr>
            </a:outerShdw>
          </a:effectLst>
        </p:spPr>
      </p:pic>
      <p:sp>
        <p:nvSpPr>
          <p:cNvPr id="501" name="Google Shape;501;p22"/>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a:bodyPr>
          <a:lstStyle/>
          <a:p>
            <a:pPr marL="0" marR="0" lvl="0" indent="0" algn="l" rtl="0">
              <a:lnSpc>
                <a:spcPct val="110000"/>
              </a:lnSpc>
              <a:spcBef>
                <a:spcPts val="0"/>
              </a:spcBef>
              <a:spcAft>
                <a:spcPts val="0"/>
              </a:spcAft>
              <a:buClr>
                <a:srgbClr val="E36C09"/>
              </a:buClr>
              <a:buSzPts val="3000"/>
              <a:buFont typeface="Noto Sans JP"/>
              <a:buNone/>
            </a:pPr>
            <a:r>
              <a:rPr lang="ja-JP" sz="3000" b="1" u="sng">
                <a:solidFill>
                  <a:srgbClr val="E36C09"/>
                </a:solidFill>
                <a:latin typeface="Noto Sans JP"/>
                <a:ea typeface="Noto Sans JP"/>
                <a:cs typeface="Noto Sans JP"/>
                <a:sym typeface="Noto Sans JP"/>
              </a:rPr>
              <a:t>PDFでしか存在しない物件データを、一括でCSV化します</a:t>
            </a:r>
            <a:r>
              <a:rPr lang="ja-JP" sz="3000">
                <a:solidFill>
                  <a:schemeClr val="dk1"/>
                </a:solidFill>
                <a:latin typeface="Noto Sans JP"/>
                <a:ea typeface="Noto Sans JP"/>
                <a:cs typeface="Noto Sans JP"/>
                <a:sym typeface="Noto Sans JP"/>
              </a:rPr>
              <a:t>。REINSからダウンロードした大量のPDFも、すぐにシステムやエクセルに取り込むことができます。</a:t>
            </a:r>
            <a:endParaRPr/>
          </a:p>
        </p:txBody>
      </p:sp>
      <p:sp>
        <p:nvSpPr>
          <p:cNvPr id="502" name="Google Shape;502;p22"/>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a:solidFill>
                  <a:schemeClr val="dk1"/>
                </a:solidFill>
                <a:latin typeface="Noto Sans JP"/>
                <a:ea typeface="Noto Sans JP"/>
                <a:cs typeface="Noto Sans JP"/>
                <a:sym typeface="Noto Sans JP"/>
              </a:rPr>
              <a:t>サービス事例③: マイソクOCR</a:t>
            </a:r>
            <a:endParaRPr/>
          </a:p>
        </p:txBody>
      </p:sp>
      <p:cxnSp>
        <p:nvCxnSpPr>
          <p:cNvPr id="503" name="Google Shape;503;p22"/>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504" name="Google Shape;504;p22"/>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505" name="Google Shape;505;p22"/>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24</a:t>
            </a:fld>
            <a:endParaRPr/>
          </a:p>
        </p:txBody>
      </p:sp>
      <p:pic>
        <p:nvPicPr>
          <p:cNvPr id="506" name="Google Shape;506;p22" descr="グラフィカル ユーザー インターフェイス, アプリケーション, Teams&#10;&#10;自動的に生成された説明"/>
          <p:cNvPicPr preferRelativeResize="0"/>
          <p:nvPr/>
        </p:nvPicPr>
        <p:blipFill rotWithShape="1">
          <a:blip r:embed="rId4">
            <a:alphaModFix/>
          </a:blip>
          <a:srcRect/>
          <a:stretch/>
        </p:blipFill>
        <p:spPr>
          <a:xfrm>
            <a:off x="2149929" y="2866419"/>
            <a:ext cx="7772400" cy="4927861"/>
          </a:xfrm>
          <a:prstGeom prst="rect">
            <a:avLst/>
          </a:prstGeom>
          <a:noFill/>
          <a:ln>
            <a:noFill/>
          </a:ln>
          <a:effectLst>
            <a:outerShdw blurRad="50800" dist="38100" dir="2700000" algn="tl" rotWithShape="0">
              <a:srgbClr val="000000">
                <a:alpha val="40000"/>
              </a:srgbClr>
            </a:outerShdw>
          </a:effectLst>
        </p:spPr>
      </p:pic>
      <p:pic>
        <p:nvPicPr>
          <p:cNvPr id="507" name="Google Shape;507;p22" descr="グラフィカル ユーザー インターフェイス, アプリケーション, テーブル&#10;&#10;自動的に生成された説明"/>
          <p:cNvPicPr preferRelativeResize="0"/>
          <p:nvPr/>
        </p:nvPicPr>
        <p:blipFill rotWithShape="1">
          <a:blip r:embed="rId5">
            <a:alphaModFix/>
          </a:blip>
          <a:srcRect/>
          <a:stretch/>
        </p:blipFill>
        <p:spPr>
          <a:xfrm>
            <a:off x="5657850" y="4482272"/>
            <a:ext cx="7772400" cy="5080828"/>
          </a:xfrm>
          <a:prstGeom prst="rect">
            <a:avLst/>
          </a:prstGeom>
          <a:noFill/>
          <a:ln>
            <a:noFill/>
          </a:ln>
          <a:effectLst>
            <a:outerShdw blurRad="50800" dist="38100" dir="2700000" algn="tl" rotWithShape="0">
              <a:srgbClr val="000000">
                <a:alpha val="4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2" name="Google Shape;502;p22"/>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a:solidFill>
                  <a:schemeClr val="dk1"/>
                </a:solidFill>
                <a:latin typeface="Noto Sans JP"/>
                <a:ea typeface="Noto Sans JP"/>
                <a:cs typeface="Noto Sans JP"/>
                <a:sym typeface="Noto Sans JP"/>
              </a:rPr>
              <a:t>サービス事例③:</a:t>
            </a:r>
            <a:r>
              <a:rPr lang="ja-JP" altLang="en-US" sz="5100">
                <a:solidFill>
                  <a:schemeClr val="dk1"/>
                </a:solidFill>
                <a:latin typeface="Noto Sans JP"/>
                <a:ea typeface="Noto Sans JP"/>
                <a:cs typeface="Noto Sans JP"/>
                <a:sym typeface="Noto Sans JP"/>
              </a:rPr>
              <a:t>特徴</a:t>
            </a:r>
            <a:endParaRPr dirty="0"/>
          </a:p>
        </p:txBody>
      </p:sp>
      <p:sp>
        <p:nvSpPr>
          <p:cNvPr id="504" name="Google Shape;504;p22"/>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505" name="Google Shape;505;p22"/>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25</a:t>
            </a:fld>
            <a:endParaRPr/>
          </a:p>
        </p:txBody>
      </p:sp>
      <p:sp>
        <p:nvSpPr>
          <p:cNvPr id="2" name="Google Shape;454;p20">
            <a:extLst>
              <a:ext uri="{FF2B5EF4-FFF2-40B4-BE49-F238E27FC236}">
                <a16:creationId xmlns:a16="http://schemas.microsoft.com/office/drawing/2014/main" id="{7BAA4B7C-4E9D-1093-52FF-13B2E125D9CC}"/>
              </a:ext>
            </a:extLst>
          </p:cNvPr>
          <p:cNvSpPr txBox="1"/>
          <p:nvPr/>
        </p:nvSpPr>
        <p:spPr>
          <a:xfrm>
            <a:off x="965744" y="2743200"/>
            <a:ext cx="16356512" cy="6515100"/>
          </a:xfrm>
          <a:prstGeom prst="rect">
            <a:avLst/>
          </a:prstGeom>
          <a:noFill/>
          <a:ln>
            <a:noFill/>
          </a:ln>
        </p:spPr>
        <p:txBody>
          <a:bodyPr spcFirstLastPara="1" wrap="square" lIns="137150" tIns="68575" rIns="137150" bIns="68575" anchor="t" anchorCtr="0">
            <a:normAutofit/>
          </a:bodyPr>
          <a:lstStyle/>
          <a:p>
            <a:pPr marL="514350" marR="0" lvl="0" indent="-514350" algn="l" rtl="0">
              <a:lnSpc>
                <a:spcPct val="110000"/>
              </a:lnSpc>
              <a:spcBef>
                <a:spcPts val="0"/>
              </a:spcBef>
              <a:spcAft>
                <a:spcPts val="0"/>
              </a:spcAft>
              <a:buClr>
                <a:schemeClr val="dk1"/>
              </a:buClr>
              <a:buSzPts val="3000"/>
              <a:buFont typeface="+mj-lt"/>
              <a:buAutoNum type="arabicPeriod"/>
            </a:pPr>
            <a:r>
              <a:rPr lang="en-US" altLang="ja-JP" sz="3000" b="1" dirty="0">
                <a:solidFill>
                  <a:schemeClr val="tx1"/>
                </a:solidFill>
                <a:latin typeface="Noto Sans JP"/>
                <a:ea typeface="Noto Sans JP"/>
                <a:cs typeface="Noto Sans JP"/>
                <a:sym typeface="Noto Sans JP"/>
              </a:rPr>
              <a:t>AI</a:t>
            </a:r>
            <a:r>
              <a:rPr lang="ja-JP" altLang="en-US" sz="3000" b="1">
                <a:solidFill>
                  <a:schemeClr val="tx1"/>
                </a:solidFill>
                <a:latin typeface="Noto Sans JP"/>
                <a:ea typeface="Noto Sans JP"/>
                <a:cs typeface="Noto Sans JP"/>
                <a:sym typeface="Noto Sans JP"/>
              </a:rPr>
              <a:t>が任意のフォーマットに対応</a:t>
            </a:r>
            <a:br>
              <a:rPr lang="en-US" altLang="ja-JP" sz="3000" b="1" dirty="0">
                <a:solidFill>
                  <a:schemeClr val="tx1"/>
                </a:solidFill>
                <a:latin typeface="Noto Sans JP"/>
                <a:ea typeface="Noto Sans JP"/>
                <a:cs typeface="Noto Sans JP"/>
                <a:sym typeface="Noto Sans JP"/>
              </a:rPr>
            </a:br>
            <a:r>
              <a:rPr lang="ja-JP" altLang="en-US" sz="3000">
                <a:solidFill>
                  <a:schemeClr val="tx1"/>
                </a:solidFill>
                <a:latin typeface="Noto Sans JP"/>
                <a:ea typeface="Noto Sans JP"/>
                <a:cs typeface="Noto Sans JP"/>
                <a:sym typeface="Noto Sans JP"/>
              </a:rPr>
              <a:t>従来の</a:t>
            </a:r>
            <a:r>
              <a:rPr lang="en-US" altLang="ja-JP" sz="3000" dirty="0">
                <a:solidFill>
                  <a:schemeClr val="tx1"/>
                </a:solidFill>
                <a:latin typeface="Noto Sans JP"/>
                <a:ea typeface="Noto Sans JP"/>
                <a:cs typeface="Noto Sans JP"/>
                <a:sym typeface="Noto Sans JP"/>
              </a:rPr>
              <a:t>OCR</a:t>
            </a:r>
            <a:r>
              <a:rPr lang="ja-JP" altLang="en-US" sz="3000">
                <a:solidFill>
                  <a:schemeClr val="tx1"/>
                </a:solidFill>
                <a:latin typeface="Noto Sans JP"/>
                <a:ea typeface="Noto Sans JP"/>
                <a:cs typeface="Noto Sans JP"/>
                <a:sym typeface="Noto Sans JP"/>
              </a:rPr>
              <a:t>では、事前にフォーマットを指定する必要があったため、新しいフォーマットへはすぐに対応できなかったのに対し、</a:t>
            </a:r>
            <a:r>
              <a:rPr lang="en-US" altLang="ja-JP" sz="3000" dirty="0">
                <a:solidFill>
                  <a:schemeClr val="tx1"/>
                </a:solidFill>
                <a:latin typeface="Noto Sans JP"/>
                <a:ea typeface="Noto Sans JP"/>
                <a:cs typeface="Noto Sans JP"/>
                <a:sym typeface="Noto Sans JP"/>
              </a:rPr>
              <a:t>AI</a:t>
            </a:r>
            <a:r>
              <a:rPr lang="ja-JP" altLang="en-US" sz="3000">
                <a:solidFill>
                  <a:schemeClr val="tx1"/>
                </a:solidFill>
                <a:latin typeface="Noto Sans JP"/>
                <a:ea typeface="Noto Sans JP"/>
                <a:cs typeface="Noto Sans JP"/>
                <a:sym typeface="Noto Sans JP"/>
              </a:rPr>
              <a:t>による</a:t>
            </a:r>
            <a:r>
              <a:rPr lang="en-US" altLang="ja-JP" sz="3000" dirty="0">
                <a:solidFill>
                  <a:schemeClr val="tx1"/>
                </a:solidFill>
                <a:latin typeface="Noto Sans JP"/>
                <a:ea typeface="Noto Sans JP"/>
                <a:cs typeface="Noto Sans JP"/>
                <a:sym typeface="Noto Sans JP"/>
              </a:rPr>
              <a:t>OCR</a:t>
            </a:r>
            <a:r>
              <a:rPr lang="ja-JP" altLang="en-US" sz="3000">
                <a:solidFill>
                  <a:schemeClr val="tx1"/>
                </a:solidFill>
                <a:latin typeface="Noto Sans JP"/>
                <a:ea typeface="Noto Sans JP"/>
                <a:cs typeface="Noto Sans JP"/>
                <a:sym typeface="Noto Sans JP"/>
              </a:rPr>
              <a:t>では</a:t>
            </a:r>
            <a:r>
              <a:rPr lang="en-US" altLang="ja-JP" sz="3000" dirty="0">
                <a:solidFill>
                  <a:schemeClr val="tx1"/>
                </a:solidFill>
                <a:latin typeface="Noto Sans JP"/>
                <a:ea typeface="Noto Sans JP"/>
                <a:cs typeface="Noto Sans JP"/>
                <a:sym typeface="Noto Sans JP"/>
              </a:rPr>
              <a:t>AI</a:t>
            </a:r>
            <a:r>
              <a:rPr lang="ja-JP" altLang="en-US" sz="3000">
                <a:solidFill>
                  <a:schemeClr val="tx1"/>
                </a:solidFill>
                <a:latin typeface="Noto Sans JP"/>
                <a:ea typeface="Noto Sans JP"/>
                <a:cs typeface="Noto Sans JP"/>
                <a:sym typeface="Noto Sans JP"/>
              </a:rPr>
              <a:t>がフォーマットを自動で判定するため、フォーマットの変更や、他社のマイソクフォーマットにも柔軟に対応可能。</a:t>
            </a:r>
            <a:endParaRPr lang="en-US" altLang="ja-JP" sz="3000" dirty="0">
              <a:solidFill>
                <a:schemeClr val="tx1"/>
              </a:solidFill>
              <a:latin typeface="Noto Sans JP"/>
              <a:ea typeface="Noto Sans JP"/>
              <a:cs typeface="Noto Sans JP"/>
              <a:sym typeface="Noto Sans JP"/>
            </a:endParaRPr>
          </a:p>
          <a:p>
            <a:pPr marL="514350" marR="0" lvl="0" indent="-514350" algn="l" rtl="0">
              <a:lnSpc>
                <a:spcPct val="110000"/>
              </a:lnSpc>
              <a:spcBef>
                <a:spcPts val="0"/>
              </a:spcBef>
              <a:spcAft>
                <a:spcPts val="0"/>
              </a:spcAft>
              <a:buClr>
                <a:schemeClr val="dk1"/>
              </a:buClr>
              <a:buSzPts val="3000"/>
              <a:buFont typeface="+mj-lt"/>
              <a:buAutoNum type="arabicPeriod"/>
            </a:pPr>
            <a:r>
              <a:rPr lang="ja-JP" altLang="en-US" sz="3000" b="1">
                <a:solidFill>
                  <a:schemeClr val="tx1"/>
                </a:solidFill>
                <a:latin typeface="Noto Sans JP"/>
                <a:ea typeface="Noto Sans JP"/>
                <a:cs typeface="Noto Sans JP"/>
                <a:sym typeface="Noto Sans JP"/>
              </a:rPr>
              <a:t>各要素</a:t>
            </a:r>
            <a:br>
              <a:rPr lang="en-US" altLang="ja-JP" sz="3000" b="1" dirty="0">
                <a:solidFill>
                  <a:schemeClr val="tx1"/>
                </a:solidFill>
                <a:latin typeface="Noto Sans JP"/>
                <a:ea typeface="Noto Sans JP"/>
                <a:cs typeface="Noto Sans JP"/>
                <a:sym typeface="Noto Sans JP"/>
              </a:rPr>
            </a:br>
            <a:r>
              <a:rPr lang="ja-JP" altLang="en-US" sz="3000">
                <a:solidFill>
                  <a:schemeClr val="tx1"/>
                </a:solidFill>
                <a:latin typeface="Noto Sans JP"/>
                <a:ea typeface="Noto Sans JP"/>
                <a:cs typeface="Noto Sans JP"/>
                <a:sym typeface="Noto Sans JP"/>
              </a:rPr>
              <a:t>予測モデルが出した結果に対し、どの要素がどれくらい影響を与えたかを定量的に可視化。</a:t>
            </a:r>
            <a:br>
              <a:rPr lang="en-US" altLang="ja-JP" sz="3000" dirty="0">
                <a:solidFill>
                  <a:schemeClr val="tx1"/>
                </a:solidFill>
                <a:latin typeface="Noto Sans JP"/>
                <a:ea typeface="Noto Sans JP"/>
                <a:cs typeface="Noto Sans JP"/>
                <a:sym typeface="Noto Sans JP"/>
              </a:rPr>
            </a:br>
            <a:r>
              <a:rPr lang="ja-JP" altLang="en-US" sz="3000">
                <a:solidFill>
                  <a:schemeClr val="tx1"/>
                </a:solidFill>
                <a:latin typeface="Noto Sans JP"/>
                <a:ea typeface="Noto Sans JP"/>
                <a:cs typeface="Noto Sans JP"/>
                <a:sym typeface="Noto Sans JP"/>
              </a:rPr>
              <a:t>これにより、営業担当者による交渉や金額の微調整にも強いデータが入手可能。</a:t>
            </a:r>
            <a:endParaRPr lang="en-US" altLang="ja-JP" sz="3000" dirty="0">
              <a:solidFill>
                <a:schemeClr val="tx1"/>
              </a:solidFill>
              <a:latin typeface="Noto Sans JP"/>
              <a:ea typeface="Noto Sans JP"/>
              <a:cs typeface="Noto Sans JP"/>
              <a:sym typeface="Noto Sans JP"/>
            </a:endParaRPr>
          </a:p>
          <a:p>
            <a:pPr marL="514350" marR="0" lvl="0" indent="-514350" algn="l" rtl="0">
              <a:lnSpc>
                <a:spcPct val="110000"/>
              </a:lnSpc>
              <a:spcBef>
                <a:spcPts val="0"/>
              </a:spcBef>
              <a:spcAft>
                <a:spcPts val="0"/>
              </a:spcAft>
              <a:buClr>
                <a:schemeClr val="dk1"/>
              </a:buClr>
              <a:buSzPts val="3000"/>
              <a:buFont typeface="+mj-lt"/>
              <a:buAutoNum type="arabicPeriod"/>
            </a:pPr>
            <a:r>
              <a:rPr lang="ja-JP" altLang="en-US" sz="3000" b="1">
                <a:solidFill>
                  <a:schemeClr val="tx1"/>
                </a:solidFill>
                <a:latin typeface="Noto Sans JP"/>
                <a:ea typeface="Noto Sans JP"/>
                <a:cs typeface="Noto Sans JP"/>
                <a:sym typeface="Noto Sans JP"/>
              </a:rPr>
              <a:t>学習の自動化</a:t>
            </a:r>
            <a:br>
              <a:rPr lang="en-US" altLang="ja-JP" sz="3000" b="1" dirty="0">
                <a:solidFill>
                  <a:schemeClr val="tx1"/>
                </a:solidFill>
                <a:latin typeface="Noto Sans JP"/>
                <a:ea typeface="Noto Sans JP"/>
                <a:cs typeface="Noto Sans JP"/>
                <a:sym typeface="Noto Sans JP"/>
              </a:rPr>
            </a:br>
            <a:r>
              <a:rPr lang="ja-JP" altLang="en-US" sz="3000">
                <a:solidFill>
                  <a:schemeClr val="tx1"/>
                </a:solidFill>
                <a:latin typeface="Noto Sans JP"/>
                <a:ea typeface="Noto Sans JP"/>
                <a:cs typeface="Noto Sans JP"/>
                <a:sym typeface="Noto Sans JP"/>
              </a:rPr>
              <a:t>最新のデータを常に学習し、直近の市場動向を反映した予測結果が入手可能。</a:t>
            </a:r>
            <a:br>
              <a:rPr lang="en-US" altLang="ja-JP" sz="3000" b="1" dirty="0">
                <a:solidFill>
                  <a:schemeClr val="tx1"/>
                </a:solidFill>
                <a:latin typeface="Noto Sans JP"/>
                <a:ea typeface="Noto Sans JP"/>
                <a:cs typeface="Noto Sans JP"/>
                <a:sym typeface="Noto Sans JP"/>
              </a:rPr>
            </a:br>
            <a:endParaRPr lang="en-US" altLang="ja-JP" sz="3000" b="1" dirty="0">
              <a:solidFill>
                <a:schemeClr val="tx1"/>
              </a:solidFill>
              <a:latin typeface="Noto Sans JP"/>
              <a:ea typeface="Noto Sans JP"/>
              <a:cs typeface="Noto Sans JP"/>
              <a:sym typeface="Noto Sans JP"/>
            </a:endParaRPr>
          </a:p>
          <a:p>
            <a:pPr marL="514350" lvl="7" indent="-514350">
              <a:lnSpc>
                <a:spcPct val="110000"/>
              </a:lnSpc>
              <a:buClr>
                <a:schemeClr val="dk1"/>
              </a:buClr>
              <a:buSzPts val="3000"/>
              <a:buFont typeface="Arial" panose="020B0604020202020204" pitchFamily="34" charset="0"/>
              <a:buChar char="•"/>
            </a:pPr>
            <a:endParaRPr lang="en-US" altLang="ja-JP" sz="3000" b="1" dirty="0">
              <a:solidFill>
                <a:schemeClr val="tx1"/>
              </a:solidFill>
              <a:latin typeface="Noto Sans JP"/>
              <a:ea typeface="Noto Sans JP"/>
              <a:cs typeface="Noto Sans JP"/>
              <a:sym typeface="Noto Sans JP"/>
            </a:endParaRPr>
          </a:p>
          <a:p>
            <a:pPr marL="514350" lvl="3" indent="-514350">
              <a:lnSpc>
                <a:spcPct val="110000"/>
              </a:lnSpc>
              <a:buClr>
                <a:schemeClr val="dk1"/>
              </a:buClr>
              <a:buSzPts val="3000"/>
              <a:buFont typeface="Arial" panose="020B0604020202020204" pitchFamily="34" charset="0"/>
              <a:buChar char="•"/>
            </a:pPr>
            <a:endParaRPr lang="ja-JP" altLang="en-US" dirty="0">
              <a:solidFill>
                <a:schemeClr val="tx1"/>
              </a:solidFill>
            </a:endParaRPr>
          </a:p>
        </p:txBody>
      </p:sp>
    </p:spTree>
    <p:extLst>
      <p:ext uri="{BB962C8B-B14F-4D97-AF65-F5344CB8AC3E}">
        <p14:creationId xmlns:p14="http://schemas.microsoft.com/office/powerpoint/2010/main" val="888982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3"/>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a:bodyPr>
          <a:lstStyle/>
          <a:p>
            <a:pPr marL="0" marR="0" lvl="0" indent="0" algn="l" rtl="0">
              <a:lnSpc>
                <a:spcPct val="110000"/>
              </a:lnSpc>
              <a:spcBef>
                <a:spcPts val="0"/>
              </a:spcBef>
              <a:spcAft>
                <a:spcPts val="0"/>
              </a:spcAft>
              <a:buClr>
                <a:schemeClr val="dk1"/>
              </a:buClr>
              <a:buSzPts val="3000"/>
              <a:buFont typeface="Noto Sans JP"/>
              <a:buNone/>
            </a:pPr>
            <a:r>
              <a:rPr lang="ja-JP" sz="3000">
                <a:solidFill>
                  <a:schemeClr val="dk1"/>
                </a:solidFill>
                <a:latin typeface="Noto Sans JP"/>
                <a:ea typeface="Noto Sans JP"/>
                <a:cs typeface="Noto Sans JP"/>
                <a:sym typeface="Noto Sans JP"/>
              </a:rPr>
              <a:t>営業トークを自動でテキストデータ化し、AIが分析することで、最適な営業トークを見える化できます。顧客のオーダーを自動で読み取ることで、要望漏れを防ぐこともできます。</a:t>
            </a:r>
            <a:endParaRPr/>
          </a:p>
        </p:txBody>
      </p:sp>
      <p:sp>
        <p:nvSpPr>
          <p:cNvPr id="513" name="Google Shape;513;p23"/>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a:solidFill>
                  <a:schemeClr val="dk1"/>
                </a:solidFill>
                <a:latin typeface="Noto Sans JP"/>
                <a:ea typeface="Noto Sans JP"/>
                <a:cs typeface="Noto Sans JP"/>
                <a:sym typeface="Noto Sans JP"/>
              </a:rPr>
              <a:t>サービス事例④: 営業トークの見える化</a:t>
            </a:r>
            <a:endParaRPr sz="5100">
              <a:solidFill>
                <a:schemeClr val="dk1"/>
              </a:solidFill>
              <a:latin typeface="Noto Sans JP"/>
              <a:ea typeface="Noto Sans JP"/>
              <a:cs typeface="Noto Sans JP"/>
              <a:sym typeface="Noto Sans JP"/>
            </a:endParaRPr>
          </a:p>
        </p:txBody>
      </p:sp>
      <p:cxnSp>
        <p:nvCxnSpPr>
          <p:cNvPr id="514" name="Google Shape;514;p23"/>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515" name="Google Shape;515;p23"/>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516" name="Google Shape;516;p23"/>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26</a:t>
            </a:fld>
            <a:endParaRPr/>
          </a:p>
        </p:txBody>
      </p:sp>
      <p:pic>
        <p:nvPicPr>
          <p:cNvPr id="517" name="Google Shape;517;p23" descr="絞り 単色塗りつぶし"/>
          <p:cNvPicPr preferRelativeResize="0"/>
          <p:nvPr/>
        </p:nvPicPr>
        <p:blipFill rotWithShape="1">
          <a:blip r:embed="rId3">
            <a:alphaModFix/>
          </a:blip>
          <a:srcRect/>
          <a:stretch/>
        </p:blipFill>
        <p:spPr>
          <a:xfrm>
            <a:off x="7696199" y="4933766"/>
            <a:ext cx="2358445" cy="2358445"/>
          </a:xfrm>
          <a:prstGeom prst="rect">
            <a:avLst/>
          </a:prstGeom>
          <a:noFill/>
          <a:ln>
            <a:noFill/>
          </a:ln>
        </p:spPr>
      </p:pic>
      <p:pic>
        <p:nvPicPr>
          <p:cNvPr id="518" name="Google Shape;518;p23" descr="オフィス ワーカー (男性) 単色塗りつぶし"/>
          <p:cNvPicPr preferRelativeResize="0"/>
          <p:nvPr/>
        </p:nvPicPr>
        <p:blipFill rotWithShape="1">
          <a:blip r:embed="rId4">
            <a:alphaModFix/>
          </a:blip>
          <a:srcRect/>
          <a:stretch/>
        </p:blipFill>
        <p:spPr>
          <a:xfrm>
            <a:off x="2690041" y="3449185"/>
            <a:ext cx="1523993" cy="1523993"/>
          </a:xfrm>
          <a:prstGeom prst="rect">
            <a:avLst/>
          </a:prstGeom>
          <a:noFill/>
          <a:ln>
            <a:noFill/>
          </a:ln>
        </p:spPr>
      </p:pic>
      <p:sp>
        <p:nvSpPr>
          <p:cNvPr id="519" name="Google Shape;519;p23"/>
          <p:cNvSpPr txBox="1"/>
          <p:nvPr/>
        </p:nvSpPr>
        <p:spPr>
          <a:xfrm>
            <a:off x="2590800" y="5048190"/>
            <a:ext cx="1722474"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営業担当者</a:t>
            </a:r>
            <a:endParaRPr sz="2000">
              <a:solidFill>
                <a:schemeClr val="dk1"/>
              </a:solidFill>
              <a:latin typeface="Noto Sans JP"/>
              <a:ea typeface="Noto Sans JP"/>
              <a:cs typeface="Noto Sans JP"/>
              <a:sym typeface="Noto Sans JP"/>
            </a:endParaRPr>
          </a:p>
        </p:txBody>
      </p:sp>
      <p:pic>
        <p:nvPicPr>
          <p:cNvPr id="520" name="Google Shape;520;p23" descr="オフィス ワーカー (女性) 単色塗りつぶし"/>
          <p:cNvPicPr preferRelativeResize="0"/>
          <p:nvPr/>
        </p:nvPicPr>
        <p:blipFill rotWithShape="1">
          <a:blip r:embed="rId5">
            <a:alphaModFix/>
          </a:blip>
          <a:srcRect/>
          <a:stretch/>
        </p:blipFill>
        <p:spPr>
          <a:xfrm>
            <a:off x="2690041" y="6656324"/>
            <a:ext cx="1523993" cy="1523993"/>
          </a:xfrm>
          <a:prstGeom prst="rect">
            <a:avLst/>
          </a:prstGeom>
          <a:noFill/>
          <a:ln>
            <a:noFill/>
          </a:ln>
        </p:spPr>
      </p:pic>
      <p:sp>
        <p:nvSpPr>
          <p:cNvPr id="521" name="Google Shape;521;p23"/>
          <p:cNvSpPr txBox="1"/>
          <p:nvPr/>
        </p:nvSpPr>
        <p:spPr>
          <a:xfrm>
            <a:off x="2590800" y="8172390"/>
            <a:ext cx="1722474"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クライアント</a:t>
            </a:r>
            <a:endParaRPr sz="2000">
              <a:solidFill>
                <a:schemeClr val="dk1"/>
              </a:solidFill>
              <a:latin typeface="Noto Sans JP"/>
              <a:ea typeface="Noto Sans JP"/>
              <a:cs typeface="Noto Sans JP"/>
              <a:sym typeface="Noto Sans JP"/>
            </a:endParaRPr>
          </a:p>
        </p:txBody>
      </p:sp>
      <p:sp>
        <p:nvSpPr>
          <p:cNvPr id="522" name="Google Shape;522;p23"/>
          <p:cNvSpPr/>
          <p:nvPr/>
        </p:nvSpPr>
        <p:spPr>
          <a:xfrm>
            <a:off x="4038600" y="3364913"/>
            <a:ext cx="2567765" cy="775683"/>
          </a:xfrm>
          <a:prstGeom prst="wedgeRoundRectCallout">
            <a:avLst>
              <a:gd name="adj1" fmla="val -33284"/>
              <a:gd name="adj2" fmla="val 77216"/>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a:solidFill>
                  <a:schemeClr val="dk1"/>
                </a:solidFill>
                <a:latin typeface="Noto Sans JP"/>
                <a:ea typeface="Noto Sans JP"/>
                <a:cs typeface="Noto Sans JP"/>
                <a:sym typeface="Noto Sans JP"/>
              </a:rPr>
              <a:t>ご希望のエリアは？</a:t>
            </a:r>
            <a:endParaRPr sz="2400" b="1">
              <a:solidFill>
                <a:schemeClr val="dk1"/>
              </a:solidFill>
              <a:latin typeface="Noto Sans JP"/>
              <a:ea typeface="Noto Sans JP"/>
              <a:cs typeface="Noto Sans JP"/>
              <a:sym typeface="Noto Sans JP"/>
            </a:endParaRPr>
          </a:p>
        </p:txBody>
      </p:sp>
      <p:sp>
        <p:nvSpPr>
          <p:cNvPr id="523" name="Google Shape;523;p23"/>
          <p:cNvSpPr/>
          <p:nvPr/>
        </p:nvSpPr>
        <p:spPr>
          <a:xfrm>
            <a:off x="850350" y="5927300"/>
            <a:ext cx="2186766" cy="775683"/>
          </a:xfrm>
          <a:prstGeom prst="wedgeRoundRectCallout">
            <a:avLst>
              <a:gd name="adj1" fmla="val 21225"/>
              <a:gd name="adj2" fmla="val 77216"/>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a:solidFill>
                  <a:schemeClr val="dk1"/>
                </a:solidFill>
                <a:latin typeface="Noto Sans JP"/>
                <a:ea typeface="Noto Sans JP"/>
                <a:cs typeface="Noto Sans JP"/>
                <a:sym typeface="Noto Sans JP"/>
              </a:rPr>
              <a:t>飲食店を開業したくて…</a:t>
            </a:r>
            <a:endParaRPr sz="2400" b="1">
              <a:solidFill>
                <a:schemeClr val="dk1"/>
              </a:solidFill>
              <a:latin typeface="Noto Sans JP"/>
              <a:ea typeface="Noto Sans JP"/>
              <a:cs typeface="Noto Sans JP"/>
              <a:sym typeface="Noto Sans JP"/>
            </a:endParaRPr>
          </a:p>
        </p:txBody>
      </p:sp>
      <p:sp>
        <p:nvSpPr>
          <p:cNvPr id="524" name="Google Shape;524;p23"/>
          <p:cNvSpPr/>
          <p:nvPr/>
        </p:nvSpPr>
        <p:spPr>
          <a:xfrm rot="5400000">
            <a:off x="4862972" y="5669830"/>
            <a:ext cx="2776703" cy="514940"/>
          </a:xfrm>
          <a:prstGeom prst="triangle">
            <a:avLst>
              <a:gd name="adj" fmla="val 50000"/>
            </a:avLst>
          </a:prstGeom>
          <a:solidFill>
            <a:srgbClr val="7F7F7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525" name="Google Shape;525;p23"/>
          <p:cNvSpPr/>
          <p:nvPr/>
        </p:nvSpPr>
        <p:spPr>
          <a:xfrm>
            <a:off x="13868400" y="3258575"/>
            <a:ext cx="2397252" cy="1964660"/>
          </a:xfrm>
          <a:prstGeom prst="flowChartMagneticDisk">
            <a:avLst/>
          </a:prstGeom>
          <a:solidFill>
            <a:srgbClr val="F2F2F2"/>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002060"/>
              </a:solidFill>
              <a:latin typeface="Noto Sans JP"/>
              <a:ea typeface="Noto Sans JP"/>
              <a:cs typeface="Noto Sans JP"/>
              <a:sym typeface="Noto Sans JP"/>
            </a:endParaRPr>
          </a:p>
        </p:txBody>
      </p:sp>
      <p:sp>
        <p:nvSpPr>
          <p:cNvPr id="526" name="Google Shape;526;p23"/>
          <p:cNvSpPr txBox="1"/>
          <p:nvPr/>
        </p:nvSpPr>
        <p:spPr>
          <a:xfrm>
            <a:off x="14076426" y="4057075"/>
            <a:ext cx="19812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顧客・オーダーデータ</a:t>
            </a:r>
            <a:endParaRPr/>
          </a:p>
        </p:txBody>
      </p:sp>
      <p:sp>
        <p:nvSpPr>
          <p:cNvPr id="527" name="Google Shape;527;p23"/>
          <p:cNvSpPr txBox="1"/>
          <p:nvPr/>
        </p:nvSpPr>
        <p:spPr>
          <a:xfrm>
            <a:off x="7438925" y="3693301"/>
            <a:ext cx="2872994" cy="845647"/>
          </a:xfrm>
          <a:prstGeom prst="rect">
            <a:avLst/>
          </a:prstGeom>
          <a:solidFill>
            <a:srgbClr val="002060"/>
          </a:solidFill>
          <a:ln>
            <a:noFill/>
          </a:ln>
        </p:spPr>
        <p:txBody>
          <a:bodyPr spcFirstLastPara="1" wrap="square" lIns="137150" tIns="0" rIns="137150" bIns="0" anchor="ctr" anchorCtr="1">
            <a:noAutofit/>
          </a:bodyPr>
          <a:lstStyle/>
          <a:p>
            <a:pPr marL="0" marR="0" lvl="0" indent="0" algn="ctr" rtl="0">
              <a:lnSpc>
                <a:spcPct val="100000"/>
              </a:lnSpc>
              <a:spcBef>
                <a:spcPts val="0"/>
              </a:spcBef>
              <a:spcAft>
                <a:spcPts val="0"/>
              </a:spcAft>
              <a:buClr>
                <a:schemeClr val="lt1"/>
              </a:buClr>
              <a:buSzPts val="2400"/>
              <a:buFont typeface="Noto Sans JP"/>
              <a:buNone/>
            </a:pPr>
            <a:r>
              <a:rPr lang="ja-JP" sz="2400" b="1">
                <a:solidFill>
                  <a:schemeClr val="lt1"/>
                </a:solidFill>
                <a:latin typeface="Noto Sans JP"/>
                <a:ea typeface="Noto Sans JP"/>
                <a:cs typeface="Noto Sans JP"/>
                <a:sym typeface="Noto Sans JP"/>
              </a:rPr>
              <a:t>Speech2text</a:t>
            </a:r>
            <a:endParaRPr/>
          </a:p>
          <a:p>
            <a:pPr marL="0" marR="0" lvl="0" indent="0" algn="ctr" rtl="0">
              <a:lnSpc>
                <a:spcPct val="100000"/>
              </a:lnSpc>
              <a:spcBef>
                <a:spcPts val="0"/>
              </a:spcBef>
              <a:spcAft>
                <a:spcPts val="0"/>
              </a:spcAft>
              <a:buClr>
                <a:schemeClr val="lt1"/>
              </a:buClr>
              <a:buSzPts val="2400"/>
              <a:buFont typeface="Noto Sans JP"/>
              <a:buNone/>
            </a:pPr>
            <a:r>
              <a:rPr lang="ja-JP" sz="2400" b="1">
                <a:solidFill>
                  <a:schemeClr val="lt1"/>
                </a:solidFill>
                <a:latin typeface="Noto Sans JP"/>
                <a:ea typeface="Noto Sans JP"/>
                <a:cs typeface="Noto Sans JP"/>
                <a:sym typeface="Noto Sans JP"/>
              </a:rPr>
              <a:t>AI</a:t>
            </a:r>
            <a:endParaRPr/>
          </a:p>
        </p:txBody>
      </p:sp>
      <p:cxnSp>
        <p:nvCxnSpPr>
          <p:cNvPr id="528" name="Google Shape;528;p23"/>
          <p:cNvCxnSpPr/>
          <p:nvPr/>
        </p:nvCxnSpPr>
        <p:spPr>
          <a:xfrm rot="10800000" flipH="1">
            <a:off x="11200172" y="4538948"/>
            <a:ext cx="2058628" cy="872685"/>
          </a:xfrm>
          <a:prstGeom prst="straightConnector1">
            <a:avLst/>
          </a:prstGeom>
          <a:noFill/>
          <a:ln w="57150" cap="flat" cmpd="sng">
            <a:solidFill>
              <a:srgbClr val="7F7F7F"/>
            </a:solidFill>
            <a:prstDash val="solid"/>
            <a:round/>
            <a:headEnd type="none" w="sm" len="sm"/>
            <a:tailEnd type="triangle" w="med" len="med"/>
          </a:ln>
        </p:spPr>
      </p:cxnSp>
      <p:sp>
        <p:nvSpPr>
          <p:cNvPr id="529" name="Google Shape;529;p23"/>
          <p:cNvSpPr/>
          <p:nvPr/>
        </p:nvSpPr>
        <p:spPr>
          <a:xfrm>
            <a:off x="10861548" y="3329930"/>
            <a:ext cx="2397252" cy="845647"/>
          </a:xfrm>
          <a:prstGeom prst="wedgeRoundRectCallout">
            <a:avLst>
              <a:gd name="adj1" fmla="val -1832"/>
              <a:gd name="adj2" fmla="val 97381"/>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a:solidFill>
                  <a:schemeClr val="dk1"/>
                </a:solidFill>
                <a:latin typeface="Noto Sans JP"/>
                <a:ea typeface="Noto Sans JP"/>
                <a:cs typeface="Noto Sans JP"/>
                <a:sym typeface="Noto Sans JP"/>
              </a:rPr>
              <a:t>オーダー情報</a:t>
            </a:r>
            <a:endParaRPr sz="2400" b="1">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2400" b="1">
                <a:solidFill>
                  <a:schemeClr val="dk1"/>
                </a:solidFill>
                <a:latin typeface="Noto Sans JP"/>
                <a:ea typeface="Noto Sans JP"/>
                <a:cs typeface="Noto Sans JP"/>
                <a:sym typeface="Noto Sans JP"/>
              </a:rPr>
              <a:t>抽出</a:t>
            </a:r>
            <a:endParaRPr sz="2400" b="1">
              <a:solidFill>
                <a:schemeClr val="dk1"/>
              </a:solidFill>
              <a:latin typeface="Noto Sans JP"/>
              <a:ea typeface="Noto Sans JP"/>
              <a:cs typeface="Noto Sans JP"/>
              <a:sym typeface="Noto Sans JP"/>
            </a:endParaRPr>
          </a:p>
        </p:txBody>
      </p:sp>
      <p:cxnSp>
        <p:nvCxnSpPr>
          <p:cNvPr id="530" name="Google Shape;530;p23"/>
          <p:cNvCxnSpPr/>
          <p:nvPr/>
        </p:nvCxnSpPr>
        <p:spPr>
          <a:xfrm>
            <a:off x="11200172" y="6591300"/>
            <a:ext cx="2058628" cy="718868"/>
          </a:xfrm>
          <a:prstGeom prst="straightConnector1">
            <a:avLst/>
          </a:prstGeom>
          <a:noFill/>
          <a:ln w="57150" cap="flat" cmpd="sng">
            <a:solidFill>
              <a:srgbClr val="7F7F7F"/>
            </a:solidFill>
            <a:prstDash val="solid"/>
            <a:round/>
            <a:headEnd type="none" w="sm" len="sm"/>
            <a:tailEnd type="triangle" w="med" len="med"/>
          </a:ln>
        </p:spPr>
      </p:cxnSp>
      <p:pic>
        <p:nvPicPr>
          <p:cNvPr id="531" name="Google Shape;531;p23" descr="オフィス ワーカー (男性) 単色塗りつぶし"/>
          <p:cNvPicPr preferRelativeResize="0"/>
          <p:nvPr/>
        </p:nvPicPr>
        <p:blipFill rotWithShape="1">
          <a:blip r:embed="rId4">
            <a:alphaModFix/>
          </a:blip>
          <a:srcRect/>
          <a:stretch/>
        </p:blipFill>
        <p:spPr>
          <a:xfrm>
            <a:off x="14428851" y="6570416"/>
            <a:ext cx="1523993" cy="1523993"/>
          </a:xfrm>
          <a:prstGeom prst="rect">
            <a:avLst/>
          </a:prstGeom>
          <a:noFill/>
          <a:ln>
            <a:noFill/>
          </a:ln>
        </p:spPr>
      </p:pic>
      <p:sp>
        <p:nvSpPr>
          <p:cNvPr id="532" name="Google Shape;532;p23"/>
          <p:cNvSpPr txBox="1"/>
          <p:nvPr/>
        </p:nvSpPr>
        <p:spPr>
          <a:xfrm>
            <a:off x="14329610" y="8169421"/>
            <a:ext cx="1722474" cy="707886"/>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管理者</a:t>
            </a:r>
            <a:endParaRPr sz="2000">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経営層</a:t>
            </a:r>
            <a:endParaRPr sz="2000">
              <a:solidFill>
                <a:schemeClr val="dk1"/>
              </a:solidFill>
              <a:latin typeface="Noto Sans JP"/>
              <a:ea typeface="Noto Sans JP"/>
              <a:cs typeface="Noto Sans JP"/>
              <a:sym typeface="Noto Sans JP"/>
            </a:endParaRPr>
          </a:p>
        </p:txBody>
      </p:sp>
      <p:sp>
        <p:nvSpPr>
          <p:cNvPr id="533" name="Google Shape;533;p23"/>
          <p:cNvSpPr/>
          <p:nvPr/>
        </p:nvSpPr>
        <p:spPr>
          <a:xfrm>
            <a:off x="10861548" y="8002266"/>
            <a:ext cx="2397252" cy="845647"/>
          </a:xfrm>
          <a:prstGeom prst="wedgeRoundRectCallout">
            <a:avLst>
              <a:gd name="adj1" fmla="val -7281"/>
              <a:gd name="adj2" fmla="val -101501"/>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a:solidFill>
                  <a:schemeClr val="dk1"/>
                </a:solidFill>
                <a:latin typeface="Noto Sans JP"/>
                <a:ea typeface="Noto Sans JP"/>
                <a:cs typeface="Noto Sans JP"/>
                <a:sym typeface="Noto Sans JP"/>
              </a:rPr>
              <a:t>営業状況</a:t>
            </a:r>
            <a:endParaRPr sz="2400" b="1">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2400" b="1">
                <a:solidFill>
                  <a:schemeClr val="dk1"/>
                </a:solidFill>
                <a:latin typeface="Noto Sans JP"/>
                <a:ea typeface="Noto Sans JP"/>
                <a:cs typeface="Noto Sans JP"/>
                <a:sym typeface="Noto Sans JP"/>
              </a:rPr>
              <a:t>見える化</a:t>
            </a:r>
            <a:endParaRPr sz="2400" b="1">
              <a:solidFill>
                <a:schemeClr val="dk1"/>
              </a:solidFill>
              <a:latin typeface="Noto Sans JP"/>
              <a:ea typeface="Noto Sans JP"/>
              <a:cs typeface="Noto Sans JP"/>
              <a:sym typeface="Noto Sans J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24"/>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a:bodyPr>
          <a:lstStyle/>
          <a:p>
            <a:pPr marL="0" marR="0" lvl="0" indent="0" algn="l" rtl="0">
              <a:lnSpc>
                <a:spcPct val="110000"/>
              </a:lnSpc>
              <a:spcBef>
                <a:spcPts val="0"/>
              </a:spcBef>
              <a:spcAft>
                <a:spcPts val="0"/>
              </a:spcAft>
              <a:buClr>
                <a:schemeClr val="dk1"/>
              </a:buClr>
              <a:buSzPts val="3000"/>
              <a:buFont typeface="Noto Sans JP"/>
              <a:buNone/>
            </a:pPr>
            <a:r>
              <a:rPr lang="ja-JP" sz="3000">
                <a:solidFill>
                  <a:schemeClr val="dk1"/>
                </a:solidFill>
                <a:latin typeface="Noto Sans JP"/>
                <a:ea typeface="Noto Sans JP"/>
                <a:cs typeface="Noto Sans JP"/>
                <a:sym typeface="Noto Sans JP"/>
              </a:rPr>
              <a:t>REINSの物件一覧画面から、一括して最大50件の物件データをCSV出力できます。</a:t>
            </a:r>
            <a:endParaRPr/>
          </a:p>
        </p:txBody>
      </p:sp>
      <p:sp>
        <p:nvSpPr>
          <p:cNvPr id="539" name="Google Shape;539;p24"/>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a:solidFill>
                  <a:schemeClr val="dk1"/>
                </a:solidFill>
                <a:latin typeface="Noto Sans JP"/>
                <a:ea typeface="Noto Sans JP"/>
                <a:cs typeface="Noto Sans JP"/>
                <a:sym typeface="Noto Sans JP"/>
              </a:rPr>
              <a:t>サービス事例⑤: REINS　CSV化ツール</a:t>
            </a:r>
            <a:endParaRPr sz="5100">
              <a:solidFill>
                <a:schemeClr val="dk1"/>
              </a:solidFill>
              <a:latin typeface="Noto Sans JP"/>
              <a:ea typeface="Noto Sans JP"/>
              <a:cs typeface="Noto Sans JP"/>
              <a:sym typeface="Noto Sans JP"/>
            </a:endParaRPr>
          </a:p>
        </p:txBody>
      </p:sp>
      <p:cxnSp>
        <p:nvCxnSpPr>
          <p:cNvPr id="540" name="Google Shape;540;p24"/>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541" name="Google Shape;541;p24"/>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542" name="Google Shape;542;p24"/>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27</a:t>
            </a:fld>
            <a:endParaRPr/>
          </a:p>
        </p:txBody>
      </p:sp>
      <p:pic>
        <p:nvPicPr>
          <p:cNvPr id="543" name="Google Shape;543;p24" descr="グラフィカル ユーザー インターフェイス, テキスト, アプリケーション, メール&#10;&#10;自動的に生成された説明"/>
          <p:cNvPicPr preferRelativeResize="0"/>
          <p:nvPr/>
        </p:nvPicPr>
        <p:blipFill rotWithShape="1">
          <a:blip r:embed="rId3">
            <a:alphaModFix/>
          </a:blip>
          <a:srcRect/>
          <a:stretch/>
        </p:blipFill>
        <p:spPr>
          <a:xfrm>
            <a:off x="457200" y="3441445"/>
            <a:ext cx="8168111" cy="5203729"/>
          </a:xfrm>
          <a:prstGeom prst="rect">
            <a:avLst/>
          </a:prstGeom>
          <a:noFill/>
          <a:ln>
            <a:noFill/>
          </a:ln>
          <a:effectLst>
            <a:outerShdw blurRad="50800" dist="38100" dir="2700000" algn="tl" rotWithShape="0">
              <a:srgbClr val="000000">
                <a:alpha val="40000"/>
              </a:srgbClr>
            </a:outerShdw>
          </a:effectLst>
        </p:spPr>
      </p:pic>
      <p:sp>
        <p:nvSpPr>
          <p:cNvPr id="544" name="Google Shape;544;p24"/>
          <p:cNvSpPr/>
          <p:nvPr/>
        </p:nvSpPr>
        <p:spPr>
          <a:xfrm rot="5400000">
            <a:off x="8013118" y="5785839"/>
            <a:ext cx="2776703" cy="514940"/>
          </a:xfrm>
          <a:prstGeom prst="triangle">
            <a:avLst>
              <a:gd name="adj" fmla="val 50000"/>
            </a:avLst>
          </a:prstGeom>
          <a:solidFill>
            <a:srgbClr val="7F7F7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pic>
        <p:nvPicPr>
          <p:cNvPr id="545" name="Google Shape;545;p24" descr="グラフィカル ユーザー インターフェイス, アプリケーション, テーブル&#10;&#10;自動的に生成された説明"/>
          <p:cNvPicPr preferRelativeResize="0"/>
          <p:nvPr/>
        </p:nvPicPr>
        <p:blipFill rotWithShape="1">
          <a:blip r:embed="rId4">
            <a:alphaModFix/>
          </a:blip>
          <a:srcRect/>
          <a:stretch/>
        </p:blipFill>
        <p:spPr>
          <a:xfrm>
            <a:off x="10058400" y="4105857"/>
            <a:ext cx="7772400" cy="3388601"/>
          </a:xfrm>
          <a:prstGeom prst="rect">
            <a:avLst/>
          </a:prstGeom>
          <a:noFill/>
          <a:ln>
            <a:noFill/>
          </a:ln>
          <a:effectLst>
            <a:outerShdw blurRad="50800" dist="38100" dir="2700000" algn="tl" rotWithShape="0">
              <a:srgbClr val="000000">
                <a:alpha val="4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7">
          <a:extLst>
            <a:ext uri="{FF2B5EF4-FFF2-40B4-BE49-F238E27FC236}">
              <a16:creationId xmlns:a16="http://schemas.microsoft.com/office/drawing/2014/main" id="{038A672B-9F85-EE13-FE0C-F8C9FDD49F7F}"/>
            </a:ext>
          </a:extLst>
        </p:cNvPr>
        <p:cNvGrpSpPr/>
        <p:nvPr/>
      </p:nvGrpSpPr>
      <p:grpSpPr>
        <a:xfrm>
          <a:off x="0" y="0"/>
          <a:ext cx="0" cy="0"/>
          <a:chOff x="0" y="0"/>
          <a:chExt cx="0" cy="0"/>
        </a:xfrm>
      </p:grpSpPr>
      <p:sp>
        <p:nvSpPr>
          <p:cNvPr id="538" name="Google Shape;538;p24">
            <a:extLst>
              <a:ext uri="{FF2B5EF4-FFF2-40B4-BE49-F238E27FC236}">
                <a16:creationId xmlns:a16="http://schemas.microsoft.com/office/drawing/2014/main" id="{91B2C704-36C8-0AD8-79AB-1FB670E0C9BE}"/>
              </a:ext>
            </a:extLst>
          </p:cNvPr>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fontScale="92500"/>
          </a:bodyPr>
          <a:lstStyle/>
          <a:p>
            <a:pPr marL="0" marR="0" lvl="0" indent="0" algn="l" rtl="0">
              <a:lnSpc>
                <a:spcPct val="110000"/>
              </a:lnSpc>
              <a:spcBef>
                <a:spcPts val="0"/>
              </a:spcBef>
              <a:spcAft>
                <a:spcPts val="0"/>
              </a:spcAft>
              <a:buClr>
                <a:schemeClr val="dk1"/>
              </a:buClr>
              <a:buSzPts val="3000"/>
              <a:buFont typeface="Noto Sans JP"/>
              <a:buNone/>
            </a:pPr>
            <a:r>
              <a:rPr lang="en-US" altLang="ja-JP" sz="3000" dirty="0">
                <a:solidFill>
                  <a:schemeClr val="dk1"/>
                </a:solidFill>
                <a:latin typeface="Noto Sans JP"/>
                <a:ea typeface="Noto Sans JP"/>
                <a:cs typeface="Noto Sans JP"/>
                <a:sym typeface="Noto Sans JP"/>
              </a:rPr>
              <a:t>RAG</a:t>
            </a:r>
            <a:r>
              <a:rPr lang="ja-JP" altLang="en-US" sz="3000" dirty="0">
                <a:solidFill>
                  <a:schemeClr val="dk1"/>
                </a:solidFill>
                <a:latin typeface="Noto Sans JP"/>
                <a:ea typeface="Noto Sans JP"/>
                <a:cs typeface="Noto Sans JP"/>
                <a:sym typeface="Noto Sans JP"/>
              </a:rPr>
              <a:t>と呼ばれる生成</a:t>
            </a:r>
            <a:r>
              <a:rPr lang="en-US" altLang="ja-JP" sz="3000" dirty="0">
                <a:solidFill>
                  <a:schemeClr val="dk1"/>
                </a:solidFill>
                <a:latin typeface="Noto Sans JP"/>
                <a:ea typeface="Noto Sans JP"/>
                <a:cs typeface="Noto Sans JP"/>
                <a:sym typeface="Noto Sans JP"/>
              </a:rPr>
              <a:t>AI</a:t>
            </a:r>
            <a:r>
              <a:rPr lang="ja-JP" altLang="en-US" sz="3000" dirty="0">
                <a:solidFill>
                  <a:schemeClr val="dk1"/>
                </a:solidFill>
                <a:latin typeface="Noto Sans JP"/>
                <a:ea typeface="Noto Sans JP"/>
                <a:cs typeface="Noto Sans JP"/>
                <a:sym typeface="Noto Sans JP"/>
              </a:rPr>
              <a:t>（</a:t>
            </a:r>
            <a:r>
              <a:rPr lang="en-US" altLang="ja-JP" sz="3000" dirty="0">
                <a:solidFill>
                  <a:schemeClr val="dk1"/>
                </a:solidFill>
                <a:latin typeface="Noto Sans JP"/>
                <a:ea typeface="Noto Sans JP"/>
                <a:cs typeface="Noto Sans JP"/>
                <a:sym typeface="Noto Sans JP"/>
              </a:rPr>
              <a:t>LLM</a:t>
            </a:r>
            <a:r>
              <a:rPr lang="ja-JP" altLang="en-US" sz="3000" dirty="0">
                <a:solidFill>
                  <a:schemeClr val="dk1"/>
                </a:solidFill>
                <a:latin typeface="Noto Sans JP"/>
                <a:ea typeface="Noto Sans JP"/>
                <a:cs typeface="Noto Sans JP"/>
                <a:sym typeface="Noto Sans JP"/>
              </a:rPr>
              <a:t>）の強化技術を使用して、</a:t>
            </a:r>
            <a:r>
              <a:rPr lang="ja-JP" altLang="en-US" sz="3000" b="1" dirty="0">
                <a:solidFill>
                  <a:schemeClr val="dk1"/>
                </a:solidFill>
                <a:latin typeface="Noto Sans JP"/>
                <a:ea typeface="Noto Sans JP"/>
                <a:cs typeface="Noto Sans JP"/>
                <a:sym typeface="Noto Sans JP"/>
              </a:rPr>
              <a:t>社内の様々なドキュメントや情報を</a:t>
            </a:r>
            <a:r>
              <a:rPr lang="en-US" altLang="ja-JP" sz="3000" b="1" dirty="0">
                <a:solidFill>
                  <a:schemeClr val="dk1"/>
                </a:solidFill>
                <a:latin typeface="Noto Sans JP"/>
                <a:ea typeface="Noto Sans JP"/>
                <a:cs typeface="Noto Sans JP"/>
                <a:sym typeface="Noto Sans JP"/>
              </a:rPr>
              <a:t>AI</a:t>
            </a:r>
            <a:r>
              <a:rPr lang="ja-JP" altLang="en-US" sz="3000" b="1" dirty="0">
                <a:solidFill>
                  <a:schemeClr val="dk1"/>
                </a:solidFill>
                <a:latin typeface="Noto Sans JP"/>
                <a:ea typeface="Noto Sans JP"/>
                <a:cs typeface="Noto Sans JP"/>
                <a:sym typeface="Noto Sans JP"/>
              </a:rPr>
              <a:t>に記憶させ、その情報をもとに質問への回答を生成するオリジナルチャットボット</a:t>
            </a:r>
            <a:r>
              <a:rPr lang="ja-JP" altLang="en-US" sz="3000" dirty="0">
                <a:solidFill>
                  <a:schemeClr val="dk1"/>
                </a:solidFill>
                <a:latin typeface="Noto Sans JP"/>
                <a:ea typeface="Noto Sans JP"/>
                <a:cs typeface="Noto Sans JP"/>
                <a:sym typeface="Noto Sans JP"/>
              </a:rPr>
              <a:t>が作成できます。</a:t>
            </a:r>
            <a:endParaRPr lang="ja-JP" altLang="en-US" dirty="0"/>
          </a:p>
        </p:txBody>
      </p:sp>
      <p:sp>
        <p:nvSpPr>
          <p:cNvPr id="539" name="Google Shape;539;p24">
            <a:extLst>
              <a:ext uri="{FF2B5EF4-FFF2-40B4-BE49-F238E27FC236}">
                <a16:creationId xmlns:a16="http://schemas.microsoft.com/office/drawing/2014/main" id="{3D627DDD-0AB6-41BC-5967-BE3D2B84EE34}"/>
              </a:ext>
            </a:extLst>
          </p:cNvPr>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dirty="0">
                <a:solidFill>
                  <a:schemeClr val="dk1"/>
                </a:solidFill>
                <a:latin typeface="Noto Sans JP"/>
                <a:ea typeface="Noto Sans JP"/>
                <a:cs typeface="Noto Sans JP"/>
                <a:sym typeface="Noto Sans JP"/>
              </a:rPr>
              <a:t>サービス事例</a:t>
            </a:r>
            <a:r>
              <a:rPr lang="ja-JP" altLang="en-US" sz="5100" dirty="0">
                <a:solidFill>
                  <a:schemeClr val="dk1"/>
                </a:solidFill>
                <a:latin typeface="Noto Sans JP"/>
                <a:ea typeface="Noto Sans JP"/>
                <a:cs typeface="Noto Sans JP"/>
                <a:sym typeface="Noto Sans JP"/>
              </a:rPr>
              <a:t>⑥</a:t>
            </a:r>
            <a:r>
              <a:rPr lang="ja-JP" sz="5100" dirty="0">
                <a:solidFill>
                  <a:schemeClr val="dk1"/>
                </a:solidFill>
                <a:latin typeface="Noto Sans JP"/>
                <a:ea typeface="Noto Sans JP"/>
                <a:cs typeface="Noto Sans JP"/>
                <a:sym typeface="Noto Sans JP"/>
              </a:rPr>
              <a:t>: </a:t>
            </a:r>
            <a:r>
              <a:rPr lang="ja-JP" altLang="en-US" sz="5100" dirty="0">
                <a:solidFill>
                  <a:schemeClr val="dk1"/>
                </a:solidFill>
                <a:latin typeface="Noto Sans JP"/>
                <a:ea typeface="Noto Sans JP"/>
                <a:cs typeface="Noto Sans JP"/>
                <a:sym typeface="Noto Sans JP"/>
              </a:rPr>
              <a:t>社内版</a:t>
            </a:r>
            <a:r>
              <a:rPr lang="en-US" altLang="ja-JP" sz="5100" dirty="0">
                <a:solidFill>
                  <a:schemeClr val="dk1"/>
                </a:solidFill>
                <a:latin typeface="Noto Sans JP"/>
                <a:ea typeface="Noto Sans JP"/>
                <a:cs typeface="Noto Sans JP"/>
                <a:sym typeface="Noto Sans JP"/>
              </a:rPr>
              <a:t>AI</a:t>
            </a:r>
            <a:r>
              <a:rPr lang="ja-JP" altLang="en-US" sz="5100" dirty="0">
                <a:solidFill>
                  <a:schemeClr val="dk1"/>
                </a:solidFill>
                <a:latin typeface="Noto Sans JP"/>
                <a:ea typeface="Noto Sans JP"/>
                <a:cs typeface="Noto Sans JP"/>
                <a:sym typeface="Noto Sans JP"/>
              </a:rPr>
              <a:t>チャットボット（</a:t>
            </a:r>
            <a:r>
              <a:rPr lang="en-US" altLang="ja-JP" sz="5100" dirty="0">
                <a:solidFill>
                  <a:schemeClr val="dk1"/>
                </a:solidFill>
                <a:latin typeface="Noto Sans JP"/>
                <a:ea typeface="Noto Sans JP"/>
                <a:cs typeface="Noto Sans JP"/>
                <a:sym typeface="Noto Sans JP"/>
              </a:rPr>
              <a:t>RAG</a:t>
            </a:r>
            <a:r>
              <a:rPr lang="ja-JP" altLang="en-US" sz="5100" dirty="0">
                <a:solidFill>
                  <a:schemeClr val="dk1"/>
                </a:solidFill>
                <a:latin typeface="Noto Sans JP"/>
                <a:ea typeface="Noto Sans JP"/>
                <a:cs typeface="Noto Sans JP"/>
                <a:sym typeface="Noto Sans JP"/>
              </a:rPr>
              <a:t>）</a:t>
            </a:r>
            <a:endParaRPr sz="5100" dirty="0">
              <a:solidFill>
                <a:schemeClr val="dk1"/>
              </a:solidFill>
              <a:latin typeface="Noto Sans JP"/>
              <a:ea typeface="Noto Sans JP"/>
              <a:cs typeface="Noto Sans JP"/>
              <a:sym typeface="Noto Sans JP"/>
            </a:endParaRPr>
          </a:p>
        </p:txBody>
      </p:sp>
      <p:cxnSp>
        <p:nvCxnSpPr>
          <p:cNvPr id="540" name="Google Shape;540;p24">
            <a:extLst>
              <a:ext uri="{FF2B5EF4-FFF2-40B4-BE49-F238E27FC236}">
                <a16:creationId xmlns:a16="http://schemas.microsoft.com/office/drawing/2014/main" id="{97216BC0-7CC9-3081-AC60-1931E94E7D6C}"/>
              </a:ext>
            </a:extLst>
          </p:cNvPr>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541" name="Google Shape;541;p24">
            <a:extLst>
              <a:ext uri="{FF2B5EF4-FFF2-40B4-BE49-F238E27FC236}">
                <a16:creationId xmlns:a16="http://schemas.microsoft.com/office/drawing/2014/main" id="{BB82679F-C37D-81E2-611F-DB6E6D4DD5ED}"/>
              </a:ext>
            </a:extLst>
          </p:cNvPr>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542" name="Google Shape;542;p24">
            <a:extLst>
              <a:ext uri="{FF2B5EF4-FFF2-40B4-BE49-F238E27FC236}">
                <a16:creationId xmlns:a16="http://schemas.microsoft.com/office/drawing/2014/main" id="{6E7B297F-48FC-769F-3A50-6DB31DF7616F}"/>
              </a:ext>
            </a:extLst>
          </p:cNvPr>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28</a:t>
            </a:fld>
            <a:endParaRPr/>
          </a:p>
        </p:txBody>
      </p:sp>
      <p:pic>
        <p:nvPicPr>
          <p:cNvPr id="3" name="Google Shape;518;p23" descr="オフィス ワーカー (男性) 単色塗りつぶし">
            <a:extLst>
              <a:ext uri="{FF2B5EF4-FFF2-40B4-BE49-F238E27FC236}">
                <a16:creationId xmlns:a16="http://schemas.microsoft.com/office/drawing/2014/main" id="{C0001548-8E89-BE6B-7133-01F2EEECBC9E}"/>
              </a:ext>
            </a:extLst>
          </p:cNvPr>
          <p:cNvPicPr preferRelativeResize="0"/>
          <p:nvPr/>
        </p:nvPicPr>
        <p:blipFill rotWithShape="1">
          <a:blip r:embed="rId3">
            <a:alphaModFix/>
          </a:blip>
          <a:srcRect/>
          <a:stretch/>
        </p:blipFill>
        <p:spPr>
          <a:xfrm>
            <a:off x="1345889" y="4855550"/>
            <a:ext cx="1523993" cy="1523993"/>
          </a:xfrm>
          <a:prstGeom prst="rect">
            <a:avLst/>
          </a:prstGeom>
          <a:noFill/>
          <a:ln>
            <a:noFill/>
          </a:ln>
        </p:spPr>
      </p:pic>
      <p:sp>
        <p:nvSpPr>
          <p:cNvPr id="4" name="Google Shape;519;p23">
            <a:extLst>
              <a:ext uri="{FF2B5EF4-FFF2-40B4-BE49-F238E27FC236}">
                <a16:creationId xmlns:a16="http://schemas.microsoft.com/office/drawing/2014/main" id="{18AD1473-26F6-D7EB-70B1-4139E72834F9}"/>
              </a:ext>
            </a:extLst>
          </p:cNvPr>
          <p:cNvSpPr txBox="1"/>
          <p:nvPr/>
        </p:nvSpPr>
        <p:spPr>
          <a:xfrm>
            <a:off x="1246648" y="6454555"/>
            <a:ext cx="1722474"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altLang="en-US" sz="2000" dirty="0">
                <a:solidFill>
                  <a:schemeClr val="dk1"/>
                </a:solidFill>
                <a:latin typeface="Noto Sans JP"/>
                <a:ea typeface="Noto Sans JP"/>
                <a:cs typeface="Noto Sans JP"/>
                <a:sym typeface="Noto Sans JP"/>
              </a:rPr>
              <a:t>ユーザー</a:t>
            </a:r>
            <a:endParaRPr sz="2000" dirty="0">
              <a:solidFill>
                <a:schemeClr val="dk1"/>
              </a:solidFill>
              <a:latin typeface="Noto Sans JP"/>
              <a:ea typeface="Noto Sans JP"/>
              <a:cs typeface="Noto Sans JP"/>
              <a:sym typeface="Noto Sans JP"/>
            </a:endParaRPr>
          </a:p>
        </p:txBody>
      </p:sp>
      <p:grpSp>
        <p:nvGrpSpPr>
          <p:cNvPr id="10" name="グループ化 9">
            <a:extLst>
              <a:ext uri="{FF2B5EF4-FFF2-40B4-BE49-F238E27FC236}">
                <a16:creationId xmlns:a16="http://schemas.microsoft.com/office/drawing/2014/main" id="{9C8BCDE2-FE40-E51F-DA70-8FBEC58AA1DD}"/>
              </a:ext>
            </a:extLst>
          </p:cNvPr>
          <p:cNvGrpSpPr/>
          <p:nvPr/>
        </p:nvGrpSpPr>
        <p:grpSpPr>
          <a:xfrm>
            <a:off x="14113035" y="6854665"/>
            <a:ext cx="1949128" cy="2453037"/>
            <a:chOff x="13998735" y="6490260"/>
            <a:chExt cx="1949128" cy="2453037"/>
          </a:xfrm>
        </p:grpSpPr>
        <p:pic>
          <p:nvPicPr>
            <p:cNvPr id="2" name="Google Shape;517;p23" descr="絞り 単色塗りつぶし">
              <a:extLst>
                <a:ext uri="{FF2B5EF4-FFF2-40B4-BE49-F238E27FC236}">
                  <a16:creationId xmlns:a16="http://schemas.microsoft.com/office/drawing/2014/main" id="{7FD5B056-122E-9555-C477-AC73D4077B2A}"/>
                </a:ext>
              </a:extLst>
            </p:cNvPr>
            <p:cNvPicPr preferRelativeResize="0"/>
            <p:nvPr/>
          </p:nvPicPr>
          <p:blipFill rotWithShape="1">
            <a:blip r:embed="rId4">
              <a:alphaModFix/>
            </a:blip>
            <a:srcRect/>
            <a:stretch/>
          </p:blipFill>
          <p:spPr>
            <a:xfrm>
              <a:off x="13998735" y="6490260"/>
              <a:ext cx="1949128" cy="1949128"/>
            </a:xfrm>
            <a:prstGeom prst="rect">
              <a:avLst/>
            </a:prstGeom>
            <a:noFill/>
            <a:ln>
              <a:noFill/>
            </a:ln>
          </p:spPr>
        </p:pic>
        <p:sp>
          <p:nvSpPr>
            <p:cNvPr id="5" name="Google Shape;527;p23">
              <a:extLst>
                <a:ext uri="{FF2B5EF4-FFF2-40B4-BE49-F238E27FC236}">
                  <a16:creationId xmlns:a16="http://schemas.microsoft.com/office/drawing/2014/main" id="{A1527F64-164E-3D70-856A-414D2F5B8814}"/>
                </a:ext>
              </a:extLst>
            </p:cNvPr>
            <p:cNvSpPr txBox="1"/>
            <p:nvPr/>
          </p:nvSpPr>
          <p:spPr>
            <a:xfrm>
              <a:off x="14320365" y="8395609"/>
              <a:ext cx="1305867" cy="547688"/>
            </a:xfrm>
            <a:prstGeom prst="rect">
              <a:avLst/>
            </a:prstGeom>
            <a:solidFill>
              <a:schemeClr val="tx1">
                <a:lumMod val="50000"/>
                <a:lumOff val="50000"/>
              </a:schemeClr>
            </a:solidFill>
            <a:ln>
              <a:noFill/>
            </a:ln>
          </p:spPr>
          <p:txBody>
            <a:bodyPr spcFirstLastPara="1" wrap="square" lIns="137150" tIns="0" rIns="137150" bIns="0" anchor="ctr" anchorCtr="1">
              <a:noAutofit/>
            </a:bodyPr>
            <a:lstStyle/>
            <a:p>
              <a:pPr marL="0" marR="0" lvl="0" indent="0" algn="ctr" rtl="0">
                <a:lnSpc>
                  <a:spcPct val="100000"/>
                </a:lnSpc>
                <a:spcBef>
                  <a:spcPts val="0"/>
                </a:spcBef>
                <a:spcAft>
                  <a:spcPts val="0"/>
                </a:spcAft>
                <a:buClr>
                  <a:schemeClr val="lt1"/>
                </a:buClr>
                <a:buSzPts val="2400"/>
                <a:buFont typeface="Noto Sans JP"/>
                <a:buNone/>
              </a:pPr>
              <a:r>
                <a:rPr lang="en-US" altLang="ja-JP" sz="2400" b="1" dirty="0">
                  <a:solidFill>
                    <a:schemeClr val="lt1"/>
                  </a:solidFill>
                  <a:latin typeface="Noto Sans JP"/>
                  <a:ea typeface="Noto Sans JP"/>
                  <a:sym typeface="Noto Sans JP"/>
                </a:rPr>
                <a:t>LLM</a:t>
              </a:r>
              <a:endParaRPr lang="en-US" b="1" dirty="0"/>
            </a:p>
          </p:txBody>
        </p:sp>
      </p:grpSp>
      <p:pic>
        <p:nvPicPr>
          <p:cNvPr id="7" name="グラフィックス 6" descr="チャットの吹き出し 単色塗りつぶし">
            <a:extLst>
              <a:ext uri="{FF2B5EF4-FFF2-40B4-BE49-F238E27FC236}">
                <a16:creationId xmlns:a16="http://schemas.microsoft.com/office/drawing/2014/main" id="{076B8766-D2AD-1F35-140D-93549DC707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1362" y="5111161"/>
            <a:ext cx="1711165" cy="1711165"/>
          </a:xfrm>
          <a:prstGeom prst="rect">
            <a:avLst/>
          </a:prstGeom>
        </p:spPr>
      </p:pic>
      <p:sp>
        <p:nvSpPr>
          <p:cNvPr id="8" name="Google Shape;527;p23">
            <a:extLst>
              <a:ext uri="{FF2B5EF4-FFF2-40B4-BE49-F238E27FC236}">
                <a16:creationId xmlns:a16="http://schemas.microsoft.com/office/drawing/2014/main" id="{9D7A725D-426D-D2F9-F64A-5727278EF5BE}"/>
              </a:ext>
            </a:extLst>
          </p:cNvPr>
          <p:cNvSpPr txBox="1"/>
          <p:nvPr/>
        </p:nvSpPr>
        <p:spPr>
          <a:xfrm>
            <a:off x="7562743" y="6690169"/>
            <a:ext cx="2568401" cy="547689"/>
          </a:xfrm>
          <a:prstGeom prst="rect">
            <a:avLst/>
          </a:prstGeom>
          <a:solidFill>
            <a:srgbClr val="002060"/>
          </a:solidFill>
          <a:ln>
            <a:noFill/>
          </a:ln>
        </p:spPr>
        <p:txBody>
          <a:bodyPr spcFirstLastPara="1" wrap="square" lIns="137150" tIns="0" rIns="137150" bIns="0" anchor="ctr" anchorCtr="1">
            <a:noAutofit/>
          </a:bodyPr>
          <a:lstStyle/>
          <a:p>
            <a:pPr marL="0" marR="0" lvl="0" indent="0" algn="ctr" rtl="0">
              <a:lnSpc>
                <a:spcPct val="100000"/>
              </a:lnSpc>
              <a:spcBef>
                <a:spcPts val="0"/>
              </a:spcBef>
              <a:spcAft>
                <a:spcPts val="0"/>
              </a:spcAft>
              <a:buClr>
                <a:schemeClr val="lt1"/>
              </a:buClr>
              <a:buSzPts val="2400"/>
              <a:buFont typeface="Noto Sans JP"/>
              <a:buNone/>
            </a:pPr>
            <a:r>
              <a:rPr lang="ja-JP" altLang="en-US" sz="2000" b="1" dirty="0">
                <a:solidFill>
                  <a:schemeClr val="lt1"/>
                </a:solidFill>
                <a:latin typeface="Noto Sans JP"/>
                <a:ea typeface="Noto Sans JP"/>
                <a:sym typeface="Noto Sans JP"/>
              </a:rPr>
              <a:t>専用チャットボット</a:t>
            </a:r>
            <a:endParaRPr lang="en-US" sz="1200" dirty="0"/>
          </a:p>
        </p:txBody>
      </p:sp>
      <p:sp>
        <p:nvSpPr>
          <p:cNvPr id="9" name="Google Shape;525;p23">
            <a:extLst>
              <a:ext uri="{FF2B5EF4-FFF2-40B4-BE49-F238E27FC236}">
                <a16:creationId xmlns:a16="http://schemas.microsoft.com/office/drawing/2014/main" id="{52CE7D5D-14B7-B521-3401-C13F4E7496B9}"/>
              </a:ext>
            </a:extLst>
          </p:cNvPr>
          <p:cNvSpPr/>
          <p:nvPr/>
        </p:nvSpPr>
        <p:spPr>
          <a:xfrm>
            <a:off x="13722966" y="3230002"/>
            <a:ext cx="2729266" cy="1925753"/>
          </a:xfrm>
          <a:prstGeom prst="flowChartMagneticDisk">
            <a:avLst/>
          </a:prstGeom>
          <a:solidFill>
            <a:srgbClr val="F2F2F2"/>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600"/>
              </a:spcBef>
              <a:spcAft>
                <a:spcPts val="0"/>
              </a:spcAft>
              <a:buNone/>
            </a:pPr>
            <a:r>
              <a:rPr lang="ja-JP" altLang="en-US" sz="2000" b="1" dirty="0">
                <a:solidFill>
                  <a:srgbClr val="002060"/>
                </a:solidFill>
                <a:latin typeface="Noto Sans JP"/>
                <a:ea typeface="Noto Sans JP"/>
                <a:cs typeface="Noto Sans JP"/>
                <a:sym typeface="Noto Sans JP"/>
              </a:rPr>
              <a:t>社内ドキュメント</a:t>
            </a:r>
            <a:endParaRPr lang="en-US" sz="2000" b="1" dirty="0">
              <a:solidFill>
                <a:srgbClr val="002060"/>
              </a:solidFill>
              <a:latin typeface="Noto Sans JP"/>
              <a:ea typeface="Noto Sans JP"/>
              <a:cs typeface="Noto Sans JP"/>
              <a:sym typeface="Noto Sans JP"/>
            </a:endParaRPr>
          </a:p>
          <a:p>
            <a:pPr marL="0" marR="0" lvl="0" indent="0" algn="ctr" rtl="0">
              <a:spcBef>
                <a:spcPts val="600"/>
              </a:spcBef>
              <a:spcAft>
                <a:spcPts val="0"/>
              </a:spcAft>
              <a:buNone/>
            </a:pPr>
            <a:r>
              <a:rPr lang="en-US" sz="2000" b="1" dirty="0">
                <a:solidFill>
                  <a:srgbClr val="002060"/>
                </a:solidFill>
                <a:latin typeface="Noto Sans JP"/>
                <a:ea typeface="Noto Sans JP"/>
                <a:cs typeface="Noto Sans JP"/>
                <a:sym typeface="Noto Sans JP"/>
              </a:rPr>
              <a:t>LLM</a:t>
            </a:r>
            <a:r>
              <a:rPr lang="ja-JP" altLang="en-US" sz="2000" b="1" dirty="0">
                <a:solidFill>
                  <a:srgbClr val="002060"/>
                </a:solidFill>
                <a:latin typeface="Noto Sans JP"/>
                <a:ea typeface="Noto Sans JP"/>
                <a:cs typeface="Noto Sans JP"/>
                <a:sym typeface="Noto Sans JP"/>
              </a:rPr>
              <a:t>が学習していない</a:t>
            </a:r>
            <a:br>
              <a:rPr lang="en-US" altLang="ja-JP" sz="2000" b="1" dirty="0">
                <a:solidFill>
                  <a:srgbClr val="002060"/>
                </a:solidFill>
                <a:latin typeface="Noto Sans JP"/>
                <a:ea typeface="Noto Sans JP"/>
                <a:cs typeface="Noto Sans JP"/>
                <a:sym typeface="Noto Sans JP"/>
              </a:rPr>
            </a:br>
            <a:r>
              <a:rPr lang="ja-JP" altLang="en-US" sz="2000" b="1" dirty="0">
                <a:solidFill>
                  <a:srgbClr val="002060"/>
                </a:solidFill>
                <a:latin typeface="Noto Sans JP"/>
                <a:ea typeface="Noto Sans JP"/>
                <a:cs typeface="Noto Sans JP"/>
                <a:sym typeface="Noto Sans JP"/>
              </a:rPr>
              <a:t>外部情報</a:t>
            </a:r>
            <a:endParaRPr sz="2000" b="1" dirty="0">
              <a:solidFill>
                <a:srgbClr val="002060"/>
              </a:solidFill>
              <a:latin typeface="Noto Sans JP"/>
              <a:ea typeface="Noto Sans JP"/>
              <a:cs typeface="Noto Sans JP"/>
              <a:sym typeface="Noto Sans JP"/>
            </a:endParaRPr>
          </a:p>
        </p:txBody>
      </p:sp>
      <p:cxnSp>
        <p:nvCxnSpPr>
          <p:cNvPr id="11" name="Google Shape;528;p23">
            <a:extLst>
              <a:ext uri="{FF2B5EF4-FFF2-40B4-BE49-F238E27FC236}">
                <a16:creationId xmlns:a16="http://schemas.microsoft.com/office/drawing/2014/main" id="{C296ADA7-3947-AC0E-925C-1AA159994D02}"/>
              </a:ext>
            </a:extLst>
          </p:cNvPr>
          <p:cNvCxnSpPr>
            <a:cxnSpLocks/>
          </p:cNvCxnSpPr>
          <p:nvPr/>
        </p:nvCxnSpPr>
        <p:spPr>
          <a:xfrm flipV="1">
            <a:off x="3363007" y="5797162"/>
            <a:ext cx="3641949" cy="1"/>
          </a:xfrm>
          <a:prstGeom prst="straightConnector1">
            <a:avLst/>
          </a:prstGeom>
          <a:noFill/>
          <a:ln w="57150" cap="flat" cmpd="sng">
            <a:solidFill>
              <a:srgbClr val="7F7F7F"/>
            </a:solidFill>
            <a:prstDash val="solid"/>
            <a:round/>
            <a:headEnd type="none" w="sm" len="sm"/>
            <a:tailEnd type="triangle" w="med" len="med"/>
          </a:ln>
        </p:spPr>
      </p:cxnSp>
      <p:cxnSp>
        <p:nvCxnSpPr>
          <p:cNvPr id="16" name="Google Shape;528;p23">
            <a:extLst>
              <a:ext uri="{FF2B5EF4-FFF2-40B4-BE49-F238E27FC236}">
                <a16:creationId xmlns:a16="http://schemas.microsoft.com/office/drawing/2014/main" id="{53FBFB2F-4947-EB2B-564F-71B344DC44B7}"/>
              </a:ext>
            </a:extLst>
          </p:cNvPr>
          <p:cNvCxnSpPr>
            <a:cxnSpLocks/>
          </p:cNvCxnSpPr>
          <p:nvPr/>
        </p:nvCxnSpPr>
        <p:spPr>
          <a:xfrm flipH="1">
            <a:off x="3363007" y="6142802"/>
            <a:ext cx="3641949" cy="0"/>
          </a:xfrm>
          <a:prstGeom prst="straightConnector1">
            <a:avLst/>
          </a:prstGeom>
          <a:noFill/>
          <a:ln w="57150" cap="flat" cmpd="sng">
            <a:solidFill>
              <a:srgbClr val="7F7F7F"/>
            </a:solidFill>
            <a:prstDash val="solid"/>
            <a:round/>
            <a:headEnd type="none" w="sm" len="sm"/>
            <a:tailEnd type="triangle" w="med" len="med"/>
          </a:ln>
        </p:spPr>
      </p:cxnSp>
      <p:sp>
        <p:nvSpPr>
          <p:cNvPr id="24" name="Google Shape;400;p18">
            <a:extLst>
              <a:ext uri="{FF2B5EF4-FFF2-40B4-BE49-F238E27FC236}">
                <a16:creationId xmlns:a16="http://schemas.microsoft.com/office/drawing/2014/main" id="{50D4129C-81B0-6497-A833-18FA796F5DFD}"/>
              </a:ext>
            </a:extLst>
          </p:cNvPr>
          <p:cNvSpPr txBox="1"/>
          <p:nvPr/>
        </p:nvSpPr>
        <p:spPr>
          <a:xfrm>
            <a:off x="3903875" y="5133583"/>
            <a:ext cx="2404569" cy="678934"/>
          </a:xfrm>
          <a:prstGeom prst="rect">
            <a:avLst/>
          </a:prstGeom>
          <a:noFill/>
          <a:ln>
            <a:noFill/>
          </a:ln>
        </p:spPr>
        <p:txBody>
          <a:bodyPr spcFirstLastPara="1" wrap="square" lIns="137150" tIns="68575" rIns="137150" bIns="68575" anchor="t" anchorCtr="0">
            <a:normAutofit lnSpcReduction="10000"/>
          </a:bodyPr>
          <a:lstStyle/>
          <a:p>
            <a:pPr marL="0" marR="0" lvl="0" indent="0" algn="ctr" rtl="0">
              <a:lnSpc>
                <a:spcPct val="150000"/>
              </a:lnSpc>
              <a:spcBef>
                <a:spcPts val="0"/>
              </a:spcBef>
              <a:spcAft>
                <a:spcPts val="0"/>
              </a:spcAft>
              <a:buClr>
                <a:srgbClr val="002060"/>
              </a:buClr>
              <a:buSzPts val="2000"/>
              <a:buFont typeface="Noto Sans JP"/>
              <a:buNone/>
            </a:pPr>
            <a:r>
              <a:rPr lang="ja-JP" altLang="en-US" sz="2400" b="1" dirty="0">
                <a:solidFill>
                  <a:srgbClr val="002060"/>
                </a:solidFill>
                <a:latin typeface="Noto Sans JP"/>
                <a:ea typeface="Noto Sans JP"/>
                <a:cs typeface="Noto Sans JP"/>
                <a:sym typeface="Noto Sans JP"/>
              </a:rPr>
              <a:t>①質問を入力</a:t>
            </a:r>
            <a:endParaRPr sz="1600" b="1" dirty="0"/>
          </a:p>
        </p:txBody>
      </p:sp>
      <p:cxnSp>
        <p:nvCxnSpPr>
          <p:cNvPr id="26" name="コネクタ: カギ線 25">
            <a:extLst>
              <a:ext uri="{FF2B5EF4-FFF2-40B4-BE49-F238E27FC236}">
                <a16:creationId xmlns:a16="http://schemas.microsoft.com/office/drawing/2014/main" id="{06E49515-601B-EEEB-7BCB-81271B9789F4}"/>
              </a:ext>
            </a:extLst>
          </p:cNvPr>
          <p:cNvCxnSpPr>
            <a:cxnSpLocks/>
          </p:cNvCxnSpPr>
          <p:nvPr/>
        </p:nvCxnSpPr>
        <p:spPr>
          <a:xfrm rot="5400000" flipH="1" flipV="1">
            <a:off x="10702794" y="2172635"/>
            <a:ext cx="1001032" cy="4876020"/>
          </a:xfrm>
          <a:prstGeom prst="bentConnector2">
            <a:avLst/>
          </a:prstGeom>
          <a:noFill/>
          <a:ln w="57150" cap="flat" cmpd="sng">
            <a:solidFill>
              <a:srgbClr val="7F7F7F"/>
            </a:solidFill>
            <a:prstDash val="solid"/>
            <a:round/>
            <a:headEnd type="none" w="sm" len="sm"/>
            <a:tailEnd type="triangle" w="med" len="med"/>
          </a:ln>
        </p:spPr>
      </p:cxnSp>
      <p:sp>
        <p:nvSpPr>
          <p:cNvPr id="33" name="Google Shape;400;p18">
            <a:extLst>
              <a:ext uri="{FF2B5EF4-FFF2-40B4-BE49-F238E27FC236}">
                <a16:creationId xmlns:a16="http://schemas.microsoft.com/office/drawing/2014/main" id="{7C834656-1AB3-035E-2AD8-CE01C47545D7}"/>
              </a:ext>
            </a:extLst>
          </p:cNvPr>
          <p:cNvSpPr txBox="1"/>
          <p:nvPr/>
        </p:nvSpPr>
        <p:spPr>
          <a:xfrm>
            <a:off x="9857701" y="3461903"/>
            <a:ext cx="2552498" cy="678934"/>
          </a:xfrm>
          <a:prstGeom prst="rect">
            <a:avLst/>
          </a:prstGeom>
          <a:noFill/>
          <a:ln>
            <a:noFill/>
          </a:ln>
        </p:spPr>
        <p:txBody>
          <a:bodyPr spcFirstLastPara="1" wrap="square" lIns="137150" tIns="68575" rIns="137150" bIns="68575" anchor="t" anchorCtr="0">
            <a:normAutofit lnSpcReduction="10000"/>
          </a:bodyPr>
          <a:lstStyle/>
          <a:p>
            <a:pPr marL="0" marR="0" lvl="0" indent="0" algn="ctr" rtl="0">
              <a:lnSpc>
                <a:spcPct val="150000"/>
              </a:lnSpc>
              <a:spcBef>
                <a:spcPts val="0"/>
              </a:spcBef>
              <a:spcAft>
                <a:spcPts val="0"/>
              </a:spcAft>
              <a:buClr>
                <a:srgbClr val="002060"/>
              </a:buClr>
              <a:buSzPts val="2000"/>
              <a:buFont typeface="Noto Sans JP"/>
              <a:buNone/>
            </a:pPr>
            <a:r>
              <a:rPr lang="ja-JP" altLang="en-US" sz="2400" b="1" dirty="0">
                <a:solidFill>
                  <a:srgbClr val="002060"/>
                </a:solidFill>
                <a:latin typeface="Noto Sans JP"/>
                <a:ea typeface="Noto Sans JP"/>
                <a:cs typeface="Noto Sans JP"/>
                <a:sym typeface="Noto Sans JP"/>
              </a:rPr>
              <a:t>②情報を検索</a:t>
            </a:r>
            <a:endParaRPr lang="en-US" altLang="ja-JP" sz="2400" b="1" dirty="0">
              <a:solidFill>
                <a:srgbClr val="002060"/>
              </a:solidFill>
              <a:latin typeface="Noto Sans JP"/>
              <a:ea typeface="Noto Sans JP"/>
              <a:cs typeface="Noto Sans JP"/>
              <a:sym typeface="Noto Sans JP"/>
            </a:endParaRPr>
          </a:p>
        </p:txBody>
      </p:sp>
      <p:cxnSp>
        <p:nvCxnSpPr>
          <p:cNvPr id="35" name="コネクタ: カギ線 34">
            <a:extLst>
              <a:ext uri="{FF2B5EF4-FFF2-40B4-BE49-F238E27FC236}">
                <a16:creationId xmlns:a16="http://schemas.microsoft.com/office/drawing/2014/main" id="{25619E49-541D-8762-B578-A98BB0359F4F}"/>
              </a:ext>
            </a:extLst>
          </p:cNvPr>
          <p:cNvCxnSpPr>
            <a:cxnSpLocks/>
          </p:cNvCxnSpPr>
          <p:nvPr/>
        </p:nvCxnSpPr>
        <p:spPr>
          <a:xfrm rot="10800000" flipV="1">
            <a:off x="9049345" y="4331053"/>
            <a:ext cx="4492431" cy="824701"/>
          </a:xfrm>
          <a:prstGeom prst="bentConnector3">
            <a:avLst>
              <a:gd name="adj1" fmla="val 100159"/>
            </a:avLst>
          </a:prstGeom>
          <a:noFill/>
          <a:ln w="57150" cap="flat" cmpd="sng">
            <a:solidFill>
              <a:srgbClr val="7F7F7F"/>
            </a:solidFill>
            <a:prstDash val="solid"/>
            <a:round/>
            <a:headEnd type="none" w="sm" len="sm"/>
            <a:tailEnd type="triangle" w="med" len="med"/>
          </a:ln>
        </p:spPr>
      </p:cxnSp>
      <p:sp>
        <p:nvSpPr>
          <p:cNvPr id="43" name="Google Shape;400;p18">
            <a:extLst>
              <a:ext uri="{FF2B5EF4-FFF2-40B4-BE49-F238E27FC236}">
                <a16:creationId xmlns:a16="http://schemas.microsoft.com/office/drawing/2014/main" id="{A011A678-144E-24DA-4735-6803C0E61BBD}"/>
              </a:ext>
            </a:extLst>
          </p:cNvPr>
          <p:cNvSpPr txBox="1"/>
          <p:nvPr/>
        </p:nvSpPr>
        <p:spPr>
          <a:xfrm>
            <a:off x="9658765" y="4307562"/>
            <a:ext cx="2950371" cy="678934"/>
          </a:xfrm>
          <a:prstGeom prst="rect">
            <a:avLst/>
          </a:prstGeom>
          <a:noFill/>
          <a:ln>
            <a:noFill/>
          </a:ln>
        </p:spPr>
        <p:txBody>
          <a:bodyPr spcFirstLastPara="1" wrap="square" lIns="137150" tIns="68575" rIns="137150" bIns="68575" anchor="t" anchorCtr="0">
            <a:normAutofit lnSpcReduction="10000"/>
          </a:bodyPr>
          <a:lstStyle/>
          <a:p>
            <a:pPr marL="0" marR="0" lvl="0" indent="0" algn="ctr" rtl="0">
              <a:lnSpc>
                <a:spcPct val="150000"/>
              </a:lnSpc>
              <a:spcBef>
                <a:spcPts val="0"/>
              </a:spcBef>
              <a:spcAft>
                <a:spcPts val="0"/>
              </a:spcAft>
              <a:buClr>
                <a:srgbClr val="002060"/>
              </a:buClr>
              <a:buSzPts val="2000"/>
              <a:buFont typeface="Noto Sans JP"/>
              <a:buNone/>
            </a:pPr>
            <a:r>
              <a:rPr lang="ja-JP" altLang="en-US" sz="2400" b="1" dirty="0">
                <a:solidFill>
                  <a:srgbClr val="002060"/>
                </a:solidFill>
                <a:latin typeface="Noto Sans JP"/>
                <a:ea typeface="Noto Sans JP"/>
                <a:cs typeface="Noto Sans JP"/>
                <a:sym typeface="Noto Sans JP"/>
              </a:rPr>
              <a:t>③検索結果を取得</a:t>
            </a:r>
            <a:endParaRPr lang="en-US" altLang="ja-JP" sz="2400" b="1" dirty="0">
              <a:solidFill>
                <a:srgbClr val="002060"/>
              </a:solidFill>
              <a:latin typeface="Noto Sans JP"/>
              <a:ea typeface="Noto Sans JP"/>
              <a:cs typeface="Noto Sans JP"/>
              <a:sym typeface="Noto Sans JP"/>
            </a:endParaRPr>
          </a:p>
        </p:txBody>
      </p:sp>
      <p:sp>
        <p:nvSpPr>
          <p:cNvPr id="44" name="Google Shape;400;p18">
            <a:extLst>
              <a:ext uri="{FF2B5EF4-FFF2-40B4-BE49-F238E27FC236}">
                <a16:creationId xmlns:a16="http://schemas.microsoft.com/office/drawing/2014/main" id="{1D151276-E438-351E-E4E6-B20D21FC452B}"/>
              </a:ext>
            </a:extLst>
          </p:cNvPr>
          <p:cNvSpPr txBox="1"/>
          <p:nvPr/>
        </p:nvSpPr>
        <p:spPr>
          <a:xfrm>
            <a:off x="3903875" y="6115088"/>
            <a:ext cx="2404569" cy="678934"/>
          </a:xfrm>
          <a:prstGeom prst="rect">
            <a:avLst/>
          </a:prstGeom>
          <a:noFill/>
          <a:ln>
            <a:noFill/>
          </a:ln>
        </p:spPr>
        <p:txBody>
          <a:bodyPr spcFirstLastPara="1" wrap="square" lIns="137150" tIns="68575" rIns="137150" bIns="68575" anchor="t" anchorCtr="0">
            <a:normAutofit lnSpcReduction="10000"/>
          </a:bodyPr>
          <a:lstStyle/>
          <a:p>
            <a:pPr marL="0" marR="0" lvl="0" indent="0" algn="ctr" rtl="0">
              <a:lnSpc>
                <a:spcPct val="150000"/>
              </a:lnSpc>
              <a:spcBef>
                <a:spcPts val="0"/>
              </a:spcBef>
              <a:spcAft>
                <a:spcPts val="0"/>
              </a:spcAft>
              <a:buClr>
                <a:srgbClr val="002060"/>
              </a:buClr>
              <a:buSzPts val="2000"/>
              <a:buFont typeface="Noto Sans JP"/>
              <a:buNone/>
            </a:pPr>
            <a:r>
              <a:rPr lang="ja-JP" altLang="en-US" sz="2400" b="1" dirty="0">
                <a:solidFill>
                  <a:srgbClr val="002060"/>
                </a:solidFill>
                <a:latin typeface="Noto Sans JP"/>
                <a:ea typeface="Noto Sans JP"/>
                <a:cs typeface="Noto Sans JP"/>
                <a:sym typeface="Noto Sans JP"/>
              </a:rPr>
              <a:t>⑥回答を出力</a:t>
            </a:r>
            <a:endParaRPr sz="1600" b="1" dirty="0"/>
          </a:p>
        </p:txBody>
      </p:sp>
      <p:cxnSp>
        <p:nvCxnSpPr>
          <p:cNvPr id="45" name="コネクタ: カギ線 44">
            <a:extLst>
              <a:ext uri="{FF2B5EF4-FFF2-40B4-BE49-F238E27FC236}">
                <a16:creationId xmlns:a16="http://schemas.microsoft.com/office/drawing/2014/main" id="{4D238E88-663A-9068-EA53-9AFE6BD37B9B}"/>
              </a:ext>
            </a:extLst>
          </p:cNvPr>
          <p:cNvCxnSpPr>
            <a:cxnSpLocks/>
          </p:cNvCxnSpPr>
          <p:nvPr/>
        </p:nvCxnSpPr>
        <p:spPr>
          <a:xfrm>
            <a:off x="8846943" y="7489474"/>
            <a:ext cx="5266092" cy="596036"/>
          </a:xfrm>
          <a:prstGeom prst="bentConnector3">
            <a:avLst>
              <a:gd name="adj1" fmla="val 699"/>
            </a:avLst>
          </a:prstGeom>
          <a:noFill/>
          <a:ln w="57150" cap="flat" cmpd="sng">
            <a:solidFill>
              <a:srgbClr val="7F7F7F"/>
            </a:solidFill>
            <a:prstDash val="solid"/>
            <a:round/>
            <a:headEnd type="none" w="sm" len="sm"/>
            <a:tailEnd type="triangle" w="med" len="med"/>
          </a:ln>
        </p:spPr>
      </p:cxnSp>
      <p:cxnSp>
        <p:nvCxnSpPr>
          <p:cNvPr id="46" name="コネクタ: カギ線 45">
            <a:extLst>
              <a:ext uri="{FF2B5EF4-FFF2-40B4-BE49-F238E27FC236}">
                <a16:creationId xmlns:a16="http://schemas.microsoft.com/office/drawing/2014/main" id="{C1D26C3F-874C-2756-DFEB-7A3C680E04C2}"/>
              </a:ext>
            </a:extLst>
          </p:cNvPr>
          <p:cNvCxnSpPr>
            <a:cxnSpLocks/>
          </p:cNvCxnSpPr>
          <p:nvPr/>
        </p:nvCxnSpPr>
        <p:spPr>
          <a:xfrm rot="10800000">
            <a:off x="8614822" y="7400146"/>
            <a:ext cx="5501529" cy="952840"/>
          </a:xfrm>
          <a:prstGeom prst="bentConnector3">
            <a:avLst>
              <a:gd name="adj1" fmla="val 100159"/>
            </a:avLst>
          </a:prstGeom>
          <a:noFill/>
          <a:ln w="57150" cap="flat" cmpd="sng">
            <a:solidFill>
              <a:srgbClr val="7F7F7F"/>
            </a:solidFill>
            <a:prstDash val="solid"/>
            <a:round/>
            <a:headEnd type="none" w="sm" len="sm"/>
            <a:tailEnd type="triangle" w="med" len="med"/>
          </a:ln>
        </p:spPr>
      </p:cxnSp>
      <p:sp>
        <p:nvSpPr>
          <p:cNvPr id="61" name="Google Shape;400;p18">
            <a:extLst>
              <a:ext uri="{FF2B5EF4-FFF2-40B4-BE49-F238E27FC236}">
                <a16:creationId xmlns:a16="http://schemas.microsoft.com/office/drawing/2014/main" id="{BC989480-B29D-F9FD-A7E1-04F904E2BB50}"/>
              </a:ext>
            </a:extLst>
          </p:cNvPr>
          <p:cNvSpPr txBox="1"/>
          <p:nvPr/>
        </p:nvSpPr>
        <p:spPr>
          <a:xfrm>
            <a:off x="9402804" y="7432024"/>
            <a:ext cx="4320162" cy="678934"/>
          </a:xfrm>
          <a:prstGeom prst="rect">
            <a:avLst/>
          </a:prstGeom>
          <a:noFill/>
          <a:ln>
            <a:noFill/>
          </a:ln>
        </p:spPr>
        <p:txBody>
          <a:bodyPr spcFirstLastPara="1" wrap="square" lIns="137150" tIns="68575" rIns="137150" bIns="68575" anchor="t" anchorCtr="0">
            <a:normAutofit lnSpcReduction="10000"/>
          </a:bodyPr>
          <a:lstStyle/>
          <a:p>
            <a:pPr marL="0" marR="0" lvl="0" indent="0" algn="ctr" rtl="0">
              <a:lnSpc>
                <a:spcPct val="150000"/>
              </a:lnSpc>
              <a:spcBef>
                <a:spcPts val="0"/>
              </a:spcBef>
              <a:spcAft>
                <a:spcPts val="0"/>
              </a:spcAft>
              <a:buClr>
                <a:srgbClr val="002060"/>
              </a:buClr>
              <a:buSzPts val="2000"/>
              <a:buFont typeface="Noto Sans JP"/>
              <a:buNone/>
            </a:pPr>
            <a:r>
              <a:rPr lang="ja-JP" altLang="en-US" sz="2400" b="1" dirty="0">
                <a:solidFill>
                  <a:srgbClr val="002060"/>
                </a:solidFill>
                <a:latin typeface="Noto Sans JP"/>
                <a:ea typeface="Noto Sans JP"/>
                <a:cs typeface="Noto Sans JP"/>
                <a:sym typeface="Noto Sans JP"/>
              </a:rPr>
              <a:t>④質問内容</a:t>
            </a:r>
            <a:r>
              <a:rPr lang="en-US" altLang="ja-JP" sz="2400" b="1" dirty="0">
                <a:solidFill>
                  <a:srgbClr val="002060"/>
                </a:solidFill>
                <a:latin typeface="Noto Sans JP"/>
                <a:ea typeface="Noto Sans JP"/>
                <a:cs typeface="Noto Sans JP"/>
                <a:sym typeface="Noto Sans JP"/>
              </a:rPr>
              <a:t>+</a:t>
            </a:r>
            <a:r>
              <a:rPr lang="ja-JP" altLang="en-US" sz="2400" b="1" dirty="0">
                <a:solidFill>
                  <a:srgbClr val="002060"/>
                </a:solidFill>
                <a:latin typeface="Noto Sans JP"/>
                <a:ea typeface="Noto Sans JP"/>
                <a:cs typeface="Noto Sans JP"/>
                <a:sym typeface="Noto Sans JP"/>
              </a:rPr>
              <a:t>取得情報を入力</a:t>
            </a:r>
            <a:endParaRPr lang="en-US" altLang="ja-JP" sz="2400" b="1" dirty="0">
              <a:solidFill>
                <a:srgbClr val="002060"/>
              </a:solidFill>
              <a:latin typeface="Noto Sans JP"/>
              <a:ea typeface="Noto Sans JP"/>
              <a:cs typeface="Noto Sans JP"/>
              <a:sym typeface="Noto Sans JP"/>
            </a:endParaRPr>
          </a:p>
        </p:txBody>
      </p:sp>
      <p:sp>
        <p:nvSpPr>
          <p:cNvPr id="62" name="Google Shape;400;p18">
            <a:extLst>
              <a:ext uri="{FF2B5EF4-FFF2-40B4-BE49-F238E27FC236}">
                <a16:creationId xmlns:a16="http://schemas.microsoft.com/office/drawing/2014/main" id="{B65C4980-24C5-CEB8-FEF8-7890F457BF8F}"/>
              </a:ext>
            </a:extLst>
          </p:cNvPr>
          <p:cNvSpPr txBox="1"/>
          <p:nvPr/>
        </p:nvSpPr>
        <p:spPr>
          <a:xfrm>
            <a:off x="9380700" y="8300220"/>
            <a:ext cx="4320162" cy="678934"/>
          </a:xfrm>
          <a:prstGeom prst="rect">
            <a:avLst/>
          </a:prstGeom>
          <a:noFill/>
          <a:ln>
            <a:noFill/>
          </a:ln>
        </p:spPr>
        <p:txBody>
          <a:bodyPr spcFirstLastPara="1" wrap="square" lIns="137150" tIns="68575" rIns="137150" bIns="68575" anchor="t" anchorCtr="0">
            <a:normAutofit lnSpcReduction="10000"/>
          </a:bodyPr>
          <a:lstStyle/>
          <a:p>
            <a:pPr marL="0" marR="0" lvl="0" indent="0" algn="ctr" rtl="0">
              <a:lnSpc>
                <a:spcPct val="150000"/>
              </a:lnSpc>
              <a:spcBef>
                <a:spcPts val="0"/>
              </a:spcBef>
              <a:spcAft>
                <a:spcPts val="0"/>
              </a:spcAft>
              <a:buClr>
                <a:srgbClr val="002060"/>
              </a:buClr>
              <a:buSzPts val="2000"/>
              <a:buFont typeface="Noto Sans JP"/>
              <a:buNone/>
            </a:pPr>
            <a:r>
              <a:rPr lang="ja-JP" altLang="en-US" sz="2400" b="1" dirty="0">
                <a:solidFill>
                  <a:srgbClr val="002060"/>
                </a:solidFill>
                <a:latin typeface="Noto Sans JP"/>
                <a:ea typeface="Noto Sans JP"/>
                <a:cs typeface="Noto Sans JP"/>
                <a:sym typeface="Noto Sans JP"/>
              </a:rPr>
              <a:t>⑤情報をもとに回答を生成</a:t>
            </a:r>
            <a:endParaRPr lang="en-US" altLang="ja-JP" sz="2400" b="1" dirty="0">
              <a:solidFill>
                <a:srgbClr val="002060"/>
              </a:solidFill>
              <a:latin typeface="Noto Sans JP"/>
              <a:ea typeface="Noto Sans JP"/>
              <a:cs typeface="Noto Sans JP"/>
              <a:sym typeface="Noto Sans JP"/>
            </a:endParaRPr>
          </a:p>
        </p:txBody>
      </p:sp>
      <p:sp>
        <p:nvSpPr>
          <p:cNvPr id="63" name="Google Shape;529;p23">
            <a:extLst>
              <a:ext uri="{FF2B5EF4-FFF2-40B4-BE49-F238E27FC236}">
                <a16:creationId xmlns:a16="http://schemas.microsoft.com/office/drawing/2014/main" id="{36D4AEFA-6C44-FC4C-0978-BDC830920F35}"/>
              </a:ext>
            </a:extLst>
          </p:cNvPr>
          <p:cNvSpPr/>
          <p:nvPr/>
        </p:nvSpPr>
        <p:spPr>
          <a:xfrm>
            <a:off x="2596243" y="3507801"/>
            <a:ext cx="3461657" cy="911149"/>
          </a:xfrm>
          <a:prstGeom prst="wedgeRoundRectCallout">
            <a:avLst>
              <a:gd name="adj1" fmla="val -1832"/>
              <a:gd name="adj2" fmla="val 97381"/>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2400" b="1" dirty="0">
                <a:solidFill>
                  <a:schemeClr val="dk1"/>
                </a:solidFill>
                <a:latin typeface="Noto Sans JP"/>
                <a:ea typeface="Noto Sans JP"/>
                <a:cs typeface="Noto Sans JP"/>
                <a:sym typeface="Noto Sans JP"/>
              </a:rPr>
              <a:t>例）</a:t>
            </a:r>
            <a:r>
              <a:rPr lang="en-US" altLang="ja-JP" sz="2400" b="1" dirty="0">
                <a:solidFill>
                  <a:schemeClr val="dk1"/>
                </a:solidFill>
                <a:latin typeface="Noto Sans JP"/>
                <a:ea typeface="Noto Sans JP"/>
                <a:cs typeface="Noto Sans JP"/>
                <a:sym typeface="Noto Sans JP"/>
              </a:rPr>
              <a:t>xx</a:t>
            </a:r>
            <a:r>
              <a:rPr lang="ja-JP" altLang="en-US" sz="2400" b="1" dirty="0">
                <a:solidFill>
                  <a:schemeClr val="dk1"/>
                </a:solidFill>
                <a:latin typeface="Noto Sans JP"/>
                <a:ea typeface="Noto Sans JP"/>
                <a:cs typeface="Noto Sans JP"/>
                <a:sym typeface="Noto Sans JP"/>
              </a:rPr>
              <a:t>へ○○の提案を行ったのはいつ？</a:t>
            </a:r>
            <a:endParaRPr sz="2400" b="1" dirty="0">
              <a:solidFill>
                <a:schemeClr val="dk1"/>
              </a:solidFill>
              <a:latin typeface="Noto Sans JP"/>
              <a:ea typeface="Noto Sans JP"/>
              <a:cs typeface="Noto Sans JP"/>
              <a:sym typeface="Noto Sans JP"/>
            </a:endParaRPr>
          </a:p>
        </p:txBody>
      </p:sp>
      <p:sp>
        <p:nvSpPr>
          <p:cNvPr id="512" name="Google Shape;529;p23">
            <a:extLst>
              <a:ext uri="{FF2B5EF4-FFF2-40B4-BE49-F238E27FC236}">
                <a16:creationId xmlns:a16="http://schemas.microsoft.com/office/drawing/2014/main" id="{DBDCBF78-FA2D-CE85-D599-6641445E6EB6}"/>
              </a:ext>
            </a:extLst>
          </p:cNvPr>
          <p:cNvSpPr/>
          <p:nvPr/>
        </p:nvSpPr>
        <p:spPr>
          <a:xfrm>
            <a:off x="2969122" y="7420448"/>
            <a:ext cx="4072766" cy="976830"/>
          </a:xfrm>
          <a:prstGeom prst="wedgeRoundRectCallout">
            <a:avLst>
              <a:gd name="adj1" fmla="val 7602"/>
              <a:gd name="adj2" fmla="val -96164"/>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2400" b="1" dirty="0">
                <a:solidFill>
                  <a:schemeClr val="dk1"/>
                </a:solidFill>
                <a:latin typeface="Noto Sans JP"/>
                <a:ea typeface="Noto Sans JP"/>
                <a:cs typeface="Noto Sans JP"/>
                <a:sym typeface="Noto Sans JP"/>
              </a:rPr>
              <a:t>例）</a:t>
            </a:r>
            <a:r>
              <a:rPr lang="en-US" altLang="ja-JP" sz="2400" b="1" dirty="0">
                <a:solidFill>
                  <a:schemeClr val="dk1"/>
                </a:solidFill>
                <a:latin typeface="Noto Sans JP"/>
                <a:ea typeface="Noto Sans JP"/>
                <a:cs typeface="Noto Sans JP"/>
                <a:sym typeface="Noto Sans JP"/>
              </a:rPr>
              <a:t>20xx</a:t>
            </a:r>
            <a:r>
              <a:rPr lang="ja-JP" altLang="en-US" sz="2400" b="1" dirty="0">
                <a:solidFill>
                  <a:schemeClr val="dk1"/>
                </a:solidFill>
                <a:latin typeface="Noto Sans JP"/>
                <a:ea typeface="Noto Sans JP"/>
                <a:cs typeface="Noto Sans JP"/>
                <a:sym typeface="Noto Sans JP"/>
              </a:rPr>
              <a:t>年</a:t>
            </a:r>
            <a:r>
              <a:rPr lang="en-US" altLang="ja-JP" sz="2400" b="1" dirty="0">
                <a:solidFill>
                  <a:schemeClr val="dk1"/>
                </a:solidFill>
                <a:latin typeface="Noto Sans JP"/>
                <a:ea typeface="Noto Sans JP"/>
                <a:cs typeface="Noto Sans JP"/>
                <a:sym typeface="Noto Sans JP"/>
              </a:rPr>
              <a:t>x</a:t>
            </a:r>
            <a:r>
              <a:rPr lang="ja-JP" altLang="en-US" sz="2400" b="1" dirty="0">
                <a:solidFill>
                  <a:schemeClr val="dk1"/>
                </a:solidFill>
                <a:latin typeface="Noto Sans JP"/>
                <a:ea typeface="Noto Sans JP"/>
                <a:cs typeface="Noto Sans JP"/>
                <a:sym typeface="Noto Sans JP"/>
              </a:rPr>
              <a:t>月と</a:t>
            </a:r>
            <a:r>
              <a:rPr lang="en-US" altLang="ja-JP" sz="2400" b="1" dirty="0">
                <a:solidFill>
                  <a:schemeClr val="dk1"/>
                </a:solidFill>
                <a:latin typeface="Noto Sans JP"/>
                <a:ea typeface="Noto Sans JP"/>
                <a:cs typeface="Noto Sans JP"/>
                <a:sym typeface="Noto Sans JP"/>
              </a:rPr>
              <a:t>20xx</a:t>
            </a:r>
            <a:r>
              <a:rPr lang="ja-JP" altLang="en-US" sz="2400" b="1" dirty="0">
                <a:solidFill>
                  <a:schemeClr val="dk1"/>
                </a:solidFill>
                <a:latin typeface="Noto Sans JP"/>
                <a:ea typeface="Noto Sans JP"/>
                <a:cs typeface="Noto Sans JP"/>
                <a:sym typeface="Noto Sans JP"/>
              </a:rPr>
              <a:t>年</a:t>
            </a:r>
            <a:r>
              <a:rPr lang="en-US" altLang="ja-JP" sz="2400" b="1" dirty="0">
                <a:solidFill>
                  <a:schemeClr val="dk1"/>
                </a:solidFill>
                <a:latin typeface="Noto Sans JP"/>
                <a:ea typeface="Noto Sans JP"/>
                <a:cs typeface="Noto Sans JP"/>
                <a:sym typeface="Noto Sans JP"/>
              </a:rPr>
              <a:t>x</a:t>
            </a:r>
            <a:r>
              <a:rPr lang="ja-JP" altLang="en-US" sz="2400" b="1" dirty="0">
                <a:solidFill>
                  <a:schemeClr val="dk1"/>
                </a:solidFill>
                <a:latin typeface="Noto Sans JP"/>
                <a:ea typeface="Noto Sans JP"/>
                <a:cs typeface="Noto Sans JP"/>
                <a:sym typeface="Noto Sans JP"/>
              </a:rPr>
              <a:t>月に</a:t>
            </a:r>
            <a:r>
              <a:rPr lang="en-US" altLang="ja-JP" sz="2400" b="1" dirty="0">
                <a:solidFill>
                  <a:schemeClr val="dk1"/>
                </a:solidFill>
                <a:latin typeface="Noto Sans JP"/>
                <a:ea typeface="Noto Sans JP"/>
                <a:cs typeface="Noto Sans JP"/>
                <a:sym typeface="Noto Sans JP"/>
              </a:rPr>
              <a:t>2</a:t>
            </a:r>
            <a:r>
              <a:rPr lang="ja-JP" altLang="en-US" sz="2400" b="1" dirty="0">
                <a:solidFill>
                  <a:schemeClr val="dk1"/>
                </a:solidFill>
                <a:latin typeface="Noto Sans JP"/>
                <a:ea typeface="Noto Sans JP"/>
                <a:cs typeface="Noto Sans JP"/>
                <a:sym typeface="Noto Sans JP"/>
              </a:rPr>
              <a:t>度行っています。</a:t>
            </a:r>
            <a:endParaRPr sz="2400" b="1" dirty="0">
              <a:solidFill>
                <a:schemeClr val="dk1"/>
              </a:solidFill>
              <a:latin typeface="Noto Sans JP"/>
              <a:ea typeface="Noto Sans JP"/>
              <a:cs typeface="Noto Sans JP"/>
              <a:sym typeface="Noto Sans JP"/>
            </a:endParaRPr>
          </a:p>
        </p:txBody>
      </p:sp>
    </p:spTree>
    <p:extLst>
      <p:ext uri="{BB962C8B-B14F-4D97-AF65-F5344CB8AC3E}">
        <p14:creationId xmlns:p14="http://schemas.microsoft.com/office/powerpoint/2010/main" val="1436615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4" descr="テーブル が含まれている画像&#10;&#10;自動的に生成された説明"/>
          <p:cNvPicPr preferRelativeResize="0"/>
          <p:nvPr/>
        </p:nvPicPr>
        <p:blipFill rotWithShape="1">
          <a:blip r:embed="rId3">
            <a:alphaModFix/>
          </a:blip>
          <a:srcRect/>
          <a:stretch/>
        </p:blipFill>
        <p:spPr>
          <a:xfrm>
            <a:off x="5111001" y="6652785"/>
            <a:ext cx="6319110" cy="2764202"/>
          </a:xfrm>
          <a:prstGeom prst="rect">
            <a:avLst/>
          </a:prstGeom>
          <a:noFill/>
          <a:ln>
            <a:noFill/>
          </a:ln>
          <a:effectLst>
            <a:outerShdw blurRad="190500" dist="228600" dir="2700000" algn="ctr">
              <a:srgbClr val="000000">
                <a:alpha val="29803"/>
              </a:srgbClr>
            </a:outerShdw>
          </a:effectLst>
        </p:spPr>
      </p:pic>
      <p:pic>
        <p:nvPicPr>
          <p:cNvPr id="157" name="Google Shape;157;p4" descr="マップ&#10;&#10;自動的に生成された説明"/>
          <p:cNvPicPr preferRelativeResize="0"/>
          <p:nvPr/>
        </p:nvPicPr>
        <p:blipFill rotWithShape="1">
          <a:blip r:embed="rId4">
            <a:alphaModFix/>
          </a:blip>
          <a:srcRect/>
          <a:stretch/>
        </p:blipFill>
        <p:spPr>
          <a:xfrm>
            <a:off x="9172258" y="4803487"/>
            <a:ext cx="3620132" cy="3549034"/>
          </a:xfrm>
          <a:prstGeom prst="rect">
            <a:avLst/>
          </a:prstGeom>
          <a:noFill/>
          <a:ln>
            <a:noFill/>
          </a:ln>
          <a:effectLst>
            <a:outerShdw blurRad="190500" dist="228600" dir="2700000" algn="ctr">
              <a:srgbClr val="000000">
                <a:alpha val="29803"/>
              </a:srgbClr>
            </a:outerShdw>
          </a:effectLst>
        </p:spPr>
      </p:pic>
      <p:sp>
        <p:nvSpPr>
          <p:cNvPr id="158" name="Google Shape;158;p4"/>
          <p:cNvSpPr/>
          <p:nvPr/>
        </p:nvSpPr>
        <p:spPr>
          <a:xfrm>
            <a:off x="1066800" y="6837839"/>
            <a:ext cx="2397252" cy="1964660"/>
          </a:xfrm>
          <a:prstGeom prst="flowChartMagneticDisk">
            <a:avLst/>
          </a:prstGeom>
          <a:solidFill>
            <a:srgbClr val="F2F2F2"/>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002060"/>
              </a:solidFill>
              <a:latin typeface="Noto Sans JP"/>
              <a:ea typeface="Noto Sans JP"/>
              <a:cs typeface="Noto Sans JP"/>
              <a:sym typeface="Noto Sans JP"/>
            </a:endParaRPr>
          </a:p>
        </p:txBody>
      </p:sp>
      <p:sp>
        <p:nvSpPr>
          <p:cNvPr id="159" name="Google Shape;159;p4"/>
          <p:cNvSpPr/>
          <p:nvPr/>
        </p:nvSpPr>
        <p:spPr>
          <a:xfrm>
            <a:off x="1087679" y="3708932"/>
            <a:ext cx="2397252" cy="1964660"/>
          </a:xfrm>
          <a:prstGeom prst="flowChartMagneticDisk">
            <a:avLst/>
          </a:prstGeom>
          <a:solidFill>
            <a:srgbClr val="F2F2F2"/>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002060"/>
              </a:solidFill>
              <a:latin typeface="Noto Sans JP"/>
              <a:ea typeface="Noto Sans JP"/>
              <a:cs typeface="Noto Sans JP"/>
              <a:sym typeface="Noto Sans JP"/>
            </a:endParaRPr>
          </a:p>
        </p:txBody>
      </p:sp>
      <p:sp>
        <p:nvSpPr>
          <p:cNvPr id="160" name="Google Shape;160;p4"/>
          <p:cNvSpPr/>
          <p:nvPr/>
        </p:nvSpPr>
        <p:spPr>
          <a:xfrm>
            <a:off x="675450" y="3215426"/>
            <a:ext cx="3174666" cy="6319100"/>
          </a:xfrm>
          <a:prstGeom prst="roundRect">
            <a:avLst>
              <a:gd name="adj" fmla="val 1731"/>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chemeClr val="lt1"/>
              </a:solidFill>
              <a:latin typeface="Calibri"/>
              <a:ea typeface="Calibri"/>
              <a:cs typeface="Calibri"/>
              <a:sym typeface="Calibri"/>
            </a:endParaRPr>
          </a:p>
        </p:txBody>
      </p:sp>
      <p:sp>
        <p:nvSpPr>
          <p:cNvPr id="161" name="Google Shape;161;p4"/>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a:bodyPr>
          <a:lstStyle/>
          <a:p>
            <a:pPr marL="0" marR="0" lvl="0" indent="0" algn="l" rtl="0">
              <a:lnSpc>
                <a:spcPct val="110000"/>
              </a:lnSpc>
              <a:spcBef>
                <a:spcPts val="0"/>
              </a:spcBef>
              <a:spcAft>
                <a:spcPts val="0"/>
              </a:spcAft>
              <a:buClr>
                <a:schemeClr val="dk1"/>
              </a:buClr>
              <a:buSzPts val="3000"/>
              <a:buFont typeface="Noto Sans JP"/>
              <a:buNone/>
            </a:pPr>
            <a:r>
              <a:rPr lang="ja-JP" sz="3000" dirty="0">
                <a:solidFill>
                  <a:schemeClr val="dk1"/>
                </a:solidFill>
                <a:latin typeface="Noto Sans JP"/>
                <a:ea typeface="Noto Sans JP"/>
                <a:cs typeface="Noto Sans JP"/>
                <a:sym typeface="Noto Sans JP"/>
              </a:rPr>
              <a:t>営業担当者が手作業で管理している大量の顧客・オーダーリストと物件データをAIが照合し、提案すべき物件を通知することで</a:t>
            </a:r>
            <a:r>
              <a:rPr lang="ja-JP" sz="3000" b="1" u="sng" dirty="0">
                <a:solidFill>
                  <a:srgbClr val="E36C09"/>
                </a:solidFill>
                <a:latin typeface="Noto Sans JP"/>
                <a:ea typeface="Noto Sans JP"/>
                <a:cs typeface="Noto Sans JP"/>
                <a:sym typeface="Noto Sans JP"/>
              </a:rPr>
              <a:t>営業の機会損失を最小化します。</a:t>
            </a:r>
            <a:endParaRPr dirty="0"/>
          </a:p>
        </p:txBody>
      </p:sp>
      <p:sp>
        <p:nvSpPr>
          <p:cNvPr id="162" name="Google Shape;162;p4"/>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altLang="en-US" sz="5100" dirty="0">
                <a:solidFill>
                  <a:schemeClr val="dk1"/>
                </a:solidFill>
                <a:latin typeface="Noto Sans JP"/>
                <a:ea typeface="Noto Sans JP"/>
                <a:cs typeface="Noto Sans JP"/>
                <a:sym typeface="Noto Sans JP"/>
              </a:rPr>
              <a:t>サービス概要：</a:t>
            </a:r>
            <a:r>
              <a:rPr lang="ja-JP" sz="5100" dirty="0">
                <a:solidFill>
                  <a:schemeClr val="dk1"/>
                </a:solidFill>
                <a:latin typeface="Noto Sans JP"/>
                <a:ea typeface="Noto Sans JP"/>
                <a:cs typeface="Noto Sans JP"/>
                <a:sym typeface="Noto Sans JP"/>
              </a:rPr>
              <a:t>オーダーと物件のAIマッチング</a:t>
            </a:r>
            <a:endParaRPr sz="5100" dirty="0">
              <a:solidFill>
                <a:schemeClr val="dk1"/>
              </a:solidFill>
              <a:latin typeface="Noto Sans JP"/>
              <a:ea typeface="Noto Sans JP"/>
              <a:cs typeface="Noto Sans JP"/>
              <a:sym typeface="Noto Sans JP"/>
            </a:endParaRPr>
          </a:p>
        </p:txBody>
      </p:sp>
      <p:cxnSp>
        <p:nvCxnSpPr>
          <p:cNvPr id="163" name="Google Shape;163;p4"/>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164" name="Google Shape;164;p4"/>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165" name="Google Shape;165;p4"/>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3</a:t>
            </a:fld>
            <a:endParaRPr/>
          </a:p>
        </p:txBody>
      </p:sp>
      <p:pic>
        <p:nvPicPr>
          <p:cNvPr id="166" name="Google Shape;166;p4" descr="オフィス ワーカー (男性) 単色塗りつぶし"/>
          <p:cNvPicPr preferRelativeResize="0"/>
          <p:nvPr/>
        </p:nvPicPr>
        <p:blipFill rotWithShape="1">
          <a:blip r:embed="rId5">
            <a:alphaModFix/>
          </a:blip>
          <a:srcRect/>
          <a:stretch/>
        </p:blipFill>
        <p:spPr>
          <a:xfrm>
            <a:off x="15597967" y="3504306"/>
            <a:ext cx="1523993" cy="1523993"/>
          </a:xfrm>
          <a:prstGeom prst="rect">
            <a:avLst/>
          </a:prstGeom>
          <a:noFill/>
          <a:ln>
            <a:noFill/>
          </a:ln>
        </p:spPr>
      </p:pic>
      <p:sp>
        <p:nvSpPr>
          <p:cNvPr id="167" name="Google Shape;167;p4"/>
          <p:cNvSpPr/>
          <p:nvPr/>
        </p:nvSpPr>
        <p:spPr>
          <a:xfrm>
            <a:off x="12690997" y="2970458"/>
            <a:ext cx="3276601" cy="763988"/>
          </a:xfrm>
          <a:prstGeom prst="wedgeRoundRectCallout">
            <a:avLst>
              <a:gd name="adj1" fmla="val -8643"/>
              <a:gd name="adj2" fmla="val 110897"/>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a:solidFill>
                  <a:schemeClr val="dk1"/>
                </a:solidFill>
                <a:latin typeface="Noto Sans JP"/>
                <a:ea typeface="Noto Sans JP"/>
                <a:cs typeface="Noto Sans JP"/>
                <a:sym typeface="Noto Sans JP"/>
              </a:rPr>
              <a:t>物件Aをxxさんに</a:t>
            </a:r>
            <a:br>
              <a:rPr lang="ja-JP" sz="2400" b="1">
                <a:solidFill>
                  <a:schemeClr val="dk1"/>
                </a:solidFill>
                <a:latin typeface="Noto Sans JP"/>
                <a:ea typeface="Noto Sans JP"/>
                <a:cs typeface="Noto Sans JP"/>
                <a:sym typeface="Noto Sans JP"/>
              </a:rPr>
            </a:br>
            <a:r>
              <a:rPr lang="ja-JP" sz="2400" b="1">
                <a:solidFill>
                  <a:schemeClr val="dk1"/>
                </a:solidFill>
                <a:latin typeface="Noto Sans JP"/>
                <a:ea typeface="Noto Sans JP"/>
                <a:cs typeface="Noto Sans JP"/>
                <a:sym typeface="Noto Sans JP"/>
              </a:rPr>
              <a:t>提案してください</a:t>
            </a:r>
            <a:endParaRPr/>
          </a:p>
        </p:txBody>
      </p:sp>
      <p:sp>
        <p:nvSpPr>
          <p:cNvPr id="168" name="Google Shape;168;p4"/>
          <p:cNvSpPr txBox="1"/>
          <p:nvPr/>
        </p:nvSpPr>
        <p:spPr>
          <a:xfrm>
            <a:off x="15498726" y="5103311"/>
            <a:ext cx="1722474"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営業担当者1</a:t>
            </a:r>
            <a:endParaRPr sz="2000">
              <a:solidFill>
                <a:schemeClr val="dk1"/>
              </a:solidFill>
              <a:latin typeface="Noto Sans JP"/>
              <a:ea typeface="Noto Sans JP"/>
              <a:cs typeface="Noto Sans JP"/>
              <a:sym typeface="Noto Sans JP"/>
            </a:endParaRPr>
          </a:p>
        </p:txBody>
      </p:sp>
      <p:pic>
        <p:nvPicPr>
          <p:cNvPr id="169" name="Google Shape;169;p4" descr="オフィス ワーカー (女性) 単色塗りつぶし"/>
          <p:cNvPicPr preferRelativeResize="0"/>
          <p:nvPr/>
        </p:nvPicPr>
        <p:blipFill rotWithShape="1">
          <a:blip r:embed="rId6">
            <a:alphaModFix/>
          </a:blip>
          <a:srcRect/>
          <a:stretch/>
        </p:blipFill>
        <p:spPr>
          <a:xfrm>
            <a:off x="15597967" y="6670711"/>
            <a:ext cx="1523993" cy="1523993"/>
          </a:xfrm>
          <a:prstGeom prst="rect">
            <a:avLst/>
          </a:prstGeom>
          <a:noFill/>
          <a:ln>
            <a:noFill/>
          </a:ln>
        </p:spPr>
      </p:pic>
      <p:sp>
        <p:nvSpPr>
          <p:cNvPr id="170" name="Google Shape;170;p4"/>
          <p:cNvSpPr txBox="1"/>
          <p:nvPr/>
        </p:nvSpPr>
        <p:spPr>
          <a:xfrm>
            <a:off x="15498726" y="8186777"/>
            <a:ext cx="1722474" cy="40011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営業担当者2</a:t>
            </a:r>
            <a:endParaRPr sz="2000">
              <a:solidFill>
                <a:schemeClr val="dk1"/>
              </a:solidFill>
              <a:latin typeface="Noto Sans JP"/>
              <a:ea typeface="Noto Sans JP"/>
              <a:cs typeface="Noto Sans JP"/>
              <a:sym typeface="Noto Sans JP"/>
            </a:endParaRPr>
          </a:p>
        </p:txBody>
      </p:sp>
      <p:sp>
        <p:nvSpPr>
          <p:cNvPr id="171" name="Google Shape;171;p4"/>
          <p:cNvSpPr/>
          <p:nvPr/>
        </p:nvSpPr>
        <p:spPr>
          <a:xfrm>
            <a:off x="12098978" y="8771680"/>
            <a:ext cx="3606196" cy="763988"/>
          </a:xfrm>
          <a:prstGeom prst="wedgeRoundRectCallout">
            <a:avLst>
              <a:gd name="adj1" fmla="val 14742"/>
              <a:gd name="adj2" fmla="val -150717"/>
              <a:gd name="adj3" fmla="val 16667"/>
            </a:avLst>
          </a:prstGeom>
          <a:no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400" b="1">
                <a:solidFill>
                  <a:schemeClr val="dk1"/>
                </a:solidFill>
                <a:latin typeface="Noto Sans JP"/>
                <a:ea typeface="Noto Sans JP"/>
                <a:cs typeface="Noto Sans JP"/>
                <a:sym typeface="Noto Sans JP"/>
              </a:rPr>
              <a:t>物件BとCを○○さんに</a:t>
            </a:r>
            <a:br>
              <a:rPr lang="ja-JP" sz="2400" b="1">
                <a:solidFill>
                  <a:schemeClr val="dk1"/>
                </a:solidFill>
                <a:latin typeface="Noto Sans JP"/>
                <a:ea typeface="Noto Sans JP"/>
                <a:cs typeface="Noto Sans JP"/>
                <a:sym typeface="Noto Sans JP"/>
              </a:rPr>
            </a:br>
            <a:r>
              <a:rPr lang="ja-JP" sz="2400" b="1">
                <a:solidFill>
                  <a:schemeClr val="dk1"/>
                </a:solidFill>
                <a:latin typeface="Noto Sans JP"/>
                <a:ea typeface="Noto Sans JP"/>
                <a:cs typeface="Noto Sans JP"/>
                <a:sym typeface="Noto Sans JP"/>
              </a:rPr>
              <a:t>提案してください</a:t>
            </a:r>
            <a:endParaRPr/>
          </a:p>
        </p:txBody>
      </p:sp>
      <p:cxnSp>
        <p:nvCxnSpPr>
          <p:cNvPr id="172" name="Google Shape;172;p4"/>
          <p:cNvCxnSpPr/>
          <p:nvPr/>
        </p:nvCxnSpPr>
        <p:spPr>
          <a:xfrm>
            <a:off x="4118211" y="4519742"/>
            <a:ext cx="949421" cy="516015"/>
          </a:xfrm>
          <a:prstGeom prst="straightConnector1">
            <a:avLst/>
          </a:prstGeom>
          <a:noFill/>
          <a:ln w="28575" cap="flat" cmpd="sng">
            <a:solidFill>
              <a:schemeClr val="dk1"/>
            </a:solidFill>
            <a:prstDash val="solid"/>
            <a:round/>
            <a:headEnd type="none" w="sm" len="sm"/>
            <a:tailEnd type="triangle" w="med" len="med"/>
          </a:ln>
        </p:spPr>
      </p:cxnSp>
      <p:cxnSp>
        <p:nvCxnSpPr>
          <p:cNvPr id="173" name="Google Shape;173;p4"/>
          <p:cNvCxnSpPr/>
          <p:nvPr/>
        </p:nvCxnSpPr>
        <p:spPr>
          <a:xfrm>
            <a:off x="13484820" y="6459788"/>
            <a:ext cx="1779976" cy="754536"/>
          </a:xfrm>
          <a:prstGeom prst="straightConnector1">
            <a:avLst/>
          </a:prstGeom>
          <a:noFill/>
          <a:ln w="57150" cap="flat" cmpd="sng">
            <a:solidFill>
              <a:srgbClr val="E36C09"/>
            </a:solidFill>
            <a:prstDash val="solid"/>
            <a:round/>
            <a:headEnd type="none" w="sm" len="sm"/>
            <a:tailEnd type="triangle" w="med" len="med"/>
          </a:ln>
        </p:spPr>
      </p:cxnSp>
      <p:sp>
        <p:nvSpPr>
          <p:cNvPr id="174" name="Google Shape;174;p4"/>
          <p:cNvSpPr txBox="1"/>
          <p:nvPr/>
        </p:nvSpPr>
        <p:spPr>
          <a:xfrm>
            <a:off x="1295705" y="4507432"/>
            <a:ext cx="1981200"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顧客・オーダーデータ</a:t>
            </a:r>
            <a:endParaRPr/>
          </a:p>
        </p:txBody>
      </p:sp>
      <p:cxnSp>
        <p:nvCxnSpPr>
          <p:cNvPr id="175" name="Google Shape;175;p4"/>
          <p:cNvCxnSpPr/>
          <p:nvPr/>
        </p:nvCxnSpPr>
        <p:spPr>
          <a:xfrm rot="10800000" flipH="1">
            <a:off x="4011512" y="7060294"/>
            <a:ext cx="789088" cy="759875"/>
          </a:xfrm>
          <a:prstGeom prst="straightConnector1">
            <a:avLst/>
          </a:prstGeom>
          <a:noFill/>
          <a:ln w="28575" cap="flat" cmpd="sng">
            <a:solidFill>
              <a:schemeClr val="dk1"/>
            </a:solidFill>
            <a:prstDash val="solid"/>
            <a:round/>
            <a:headEnd type="none" w="sm" len="sm"/>
            <a:tailEnd type="triangle" w="med" len="med"/>
          </a:ln>
        </p:spPr>
      </p:cxnSp>
      <p:sp>
        <p:nvSpPr>
          <p:cNvPr id="176" name="Google Shape;176;p4"/>
          <p:cNvSpPr txBox="1"/>
          <p:nvPr/>
        </p:nvSpPr>
        <p:spPr>
          <a:xfrm>
            <a:off x="7410449" y="2845391"/>
            <a:ext cx="2872994" cy="563955"/>
          </a:xfrm>
          <a:prstGeom prst="rect">
            <a:avLst/>
          </a:prstGeom>
          <a:solidFill>
            <a:srgbClr val="002060"/>
          </a:solidFill>
          <a:ln>
            <a:noFill/>
          </a:ln>
        </p:spPr>
        <p:txBody>
          <a:bodyPr spcFirstLastPara="1" wrap="square" lIns="137150" tIns="0" rIns="137150" bIns="0" anchor="ctr" anchorCtr="1">
            <a:noAutofit/>
          </a:bodyPr>
          <a:lstStyle/>
          <a:p>
            <a:pPr marL="0" marR="0" lvl="0" indent="0" algn="ctr" rtl="0">
              <a:lnSpc>
                <a:spcPct val="150000"/>
              </a:lnSpc>
              <a:spcBef>
                <a:spcPts val="0"/>
              </a:spcBef>
              <a:spcAft>
                <a:spcPts val="0"/>
              </a:spcAft>
              <a:buClr>
                <a:schemeClr val="lt1"/>
              </a:buClr>
              <a:buSzPts val="2400"/>
              <a:buFont typeface="Noto Sans JP"/>
              <a:buNone/>
            </a:pPr>
            <a:r>
              <a:rPr lang="ja-JP" sz="2400" b="1">
                <a:solidFill>
                  <a:schemeClr val="lt1"/>
                </a:solidFill>
                <a:latin typeface="Noto Sans JP"/>
                <a:ea typeface="Noto Sans JP"/>
                <a:cs typeface="Noto Sans JP"/>
                <a:sym typeface="Noto Sans JP"/>
              </a:rPr>
              <a:t>マッチングAI</a:t>
            </a:r>
            <a:endParaRPr/>
          </a:p>
        </p:txBody>
      </p:sp>
      <p:cxnSp>
        <p:nvCxnSpPr>
          <p:cNvPr id="177" name="Google Shape;177;p4"/>
          <p:cNvCxnSpPr/>
          <p:nvPr/>
        </p:nvCxnSpPr>
        <p:spPr>
          <a:xfrm rot="10800000" flipH="1">
            <a:off x="13484820" y="4643597"/>
            <a:ext cx="1779976" cy="694284"/>
          </a:xfrm>
          <a:prstGeom prst="straightConnector1">
            <a:avLst/>
          </a:prstGeom>
          <a:noFill/>
          <a:ln w="57150" cap="flat" cmpd="sng">
            <a:solidFill>
              <a:srgbClr val="E36C09"/>
            </a:solidFill>
            <a:prstDash val="solid"/>
            <a:round/>
            <a:headEnd type="none" w="sm" len="sm"/>
            <a:tailEnd type="triangle" w="med" len="med"/>
          </a:ln>
        </p:spPr>
      </p:cxnSp>
      <p:sp>
        <p:nvSpPr>
          <p:cNvPr id="178" name="Google Shape;178;p4"/>
          <p:cNvSpPr txBox="1"/>
          <p:nvPr/>
        </p:nvSpPr>
        <p:spPr>
          <a:xfrm>
            <a:off x="1231299" y="7795887"/>
            <a:ext cx="19812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物件データ</a:t>
            </a:r>
            <a:endParaRPr/>
          </a:p>
        </p:txBody>
      </p:sp>
      <p:sp>
        <p:nvSpPr>
          <p:cNvPr id="179" name="Google Shape;179;p4"/>
          <p:cNvSpPr txBox="1"/>
          <p:nvPr/>
        </p:nvSpPr>
        <p:spPr>
          <a:xfrm>
            <a:off x="1162688" y="2818177"/>
            <a:ext cx="2202100" cy="633315"/>
          </a:xfrm>
          <a:prstGeom prst="rect">
            <a:avLst/>
          </a:prstGeom>
          <a:solidFill>
            <a:schemeClr val="lt1"/>
          </a:solidFill>
          <a:ln>
            <a:noFill/>
          </a:ln>
        </p:spPr>
        <p:txBody>
          <a:bodyPr spcFirstLastPara="1" wrap="square" lIns="0" tIns="0" rIns="0" bIns="0" anchor="ctr" anchorCtr="0">
            <a:spAutoFit/>
          </a:bodyPr>
          <a:lstStyle/>
          <a:p>
            <a:pPr marL="0" marR="0" lvl="0" indent="0" algn="ctr" rtl="0">
              <a:lnSpc>
                <a:spcPct val="280238"/>
              </a:lnSpc>
              <a:spcBef>
                <a:spcPts val="0"/>
              </a:spcBef>
              <a:spcAft>
                <a:spcPts val="0"/>
              </a:spcAft>
              <a:buNone/>
            </a:pPr>
            <a:r>
              <a:rPr lang="ja-JP" sz="2100">
                <a:solidFill>
                  <a:srgbClr val="000000"/>
                </a:solidFill>
                <a:latin typeface="Calibri"/>
                <a:ea typeface="Calibri"/>
                <a:cs typeface="Calibri"/>
                <a:sym typeface="Calibri"/>
              </a:rPr>
              <a:t>社内データ</a:t>
            </a:r>
            <a:endParaRPr sz="2100">
              <a:solidFill>
                <a:srgbClr val="000000"/>
              </a:solidFill>
              <a:latin typeface="Calibri"/>
              <a:ea typeface="Calibri"/>
              <a:cs typeface="Calibri"/>
              <a:sym typeface="Calibri"/>
            </a:endParaRPr>
          </a:p>
        </p:txBody>
      </p:sp>
      <p:pic>
        <p:nvPicPr>
          <p:cNvPr id="180" name="Google Shape;180;p4" descr="封筒を開く 単色塗りつぶし"/>
          <p:cNvPicPr preferRelativeResize="0"/>
          <p:nvPr/>
        </p:nvPicPr>
        <p:blipFill rotWithShape="1">
          <a:blip r:embed="rId7">
            <a:alphaModFix/>
          </a:blip>
          <a:srcRect/>
          <a:stretch/>
        </p:blipFill>
        <p:spPr>
          <a:xfrm>
            <a:off x="13904692" y="4123781"/>
            <a:ext cx="679706" cy="679706"/>
          </a:xfrm>
          <a:prstGeom prst="rect">
            <a:avLst/>
          </a:prstGeom>
          <a:noFill/>
          <a:ln>
            <a:noFill/>
          </a:ln>
        </p:spPr>
      </p:pic>
      <p:pic>
        <p:nvPicPr>
          <p:cNvPr id="181" name="Google Shape;181;p4" descr="封筒を開く 単色塗りつぶし"/>
          <p:cNvPicPr preferRelativeResize="0"/>
          <p:nvPr/>
        </p:nvPicPr>
        <p:blipFill rotWithShape="1">
          <a:blip r:embed="rId7">
            <a:alphaModFix/>
          </a:blip>
          <a:srcRect/>
          <a:stretch/>
        </p:blipFill>
        <p:spPr>
          <a:xfrm>
            <a:off x="13796990" y="6994182"/>
            <a:ext cx="679706" cy="679706"/>
          </a:xfrm>
          <a:prstGeom prst="rect">
            <a:avLst/>
          </a:prstGeom>
          <a:noFill/>
          <a:ln>
            <a:noFill/>
          </a:ln>
        </p:spPr>
      </p:pic>
      <p:pic>
        <p:nvPicPr>
          <p:cNvPr id="182" name="Google Shape;182;p4" descr="グラフィカル ユーザー インターフェイス, テーブル&#10;&#10;自動的に生成された説明"/>
          <p:cNvPicPr preferRelativeResize="0"/>
          <p:nvPr/>
        </p:nvPicPr>
        <p:blipFill rotWithShape="1">
          <a:blip r:embed="rId8">
            <a:alphaModFix/>
          </a:blip>
          <a:srcRect/>
          <a:stretch/>
        </p:blipFill>
        <p:spPr>
          <a:xfrm>
            <a:off x="5851452" y="3481663"/>
            <a:ext cx="5747499" cy="3578631"/>
          </a:xfrm>
          <a:prstGeom prst="rect">
            <a:avLst/>
          </a:prstGeom>
          <a:noFill/>
          <a:ln>
            <a:noFill/>
          </a:ln>
          <a:effectLst>
            <a:outerShdw blurRad="190500" dist="228600" dir="2700000" algn="ctr">
              <a:srgbClr val="000000">
                <a:alpha val="29803"/>
              </a:srgbClr>
            </a:outerShdw>
          </a:effectLst>
        </p:spPr>
      </p:pic>
      <p:sp>
        <p:nvSpPr>
          <p:cNvPr id="2" name="Google Shape;207;p6">
            <a:extLst>
              <a:ext uri="{FF2B5EF4-FFF2-40B4-BE49-F238E27FC236}">
                <a16:creationId xmlns:a16="http://schemas.microsoft.com/office/drawing/2014/main" id="{B1B6CA65-0752-BCE1-0745-559EDF4B678A}"/>
              </a:ext>
            </a:extLst>
          </p:cNvPr>
          <p:cNvSpPr/>
          <p:nvPr/>
        </p:nvSpPr>
        <p:spPr>
          <a:xfrm>
            <a:off x="1034400" y="5492005"/>
            <a:ext cx="2477112" cy="740818"/>
          </a:xfrm>
          <a:prstGeom prst="wedgeRoundRectCallout">
            <a:avLst>
              <a:gd name="adj1" fmla="val -14240"/>
              <a:gd name="adj2" fmla="val -79059"/>
              <a:gd name="adj3" fmla="val 16667"/>
            </a:avLst>
          </a:prstGeom>
          <a:solidFill>
            <a:schemeClr val="accent6">
              <a:lumMod val="20000"/>
              <a:lumOff val="80000"/>
            </a:scheme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2000" dirty="0">
                <a:solidFill>
                  <a:schemeClr val="dk1"/>
                </a:solidFill>
                <a:latin typeface="Noto Sans JP"/>
                <a:ea typeface="Noto Sans JP"/>
                <a:cs typeface="Noto Sans JP"/>
                <a:sym typeface="Noto Sans JP"/>
              </a:rPr>
              <a:t>オーダーデータも</a:t>
            </a:r>
            <a:br>
              <a:rPr lang="en-US" altLang="ja-JP" sz="2000" dirty="0">
                <a:solidFill>
                  <a:schemeClr val="dk1"/>
                </a:solidFill>
                <a:latin typeface="Noto Sans JP"/>
                <a:ea typeface="Noto Sans JP"/>
                <a:cs typeface="Noto Sans JP"/>
                <a:sym typeface="Noto Sans JP"/>
              </a:rPr>
            </a:br>
            <a:r>
              <a:rPr lang="ja-JP" altLang="en-US" sz="2000" dirty="0">
                <a:solidFill>
                  <a:schemeClr val="dk1"/>
                </a:solidFill>
                <a:latin typeface="Noto Sans JP"/>
                <a:ea typeface="Noto Sans JP"/>
                <a:cs typeface="Noto Sans JP"/>
                <a:sym typeface="Noto Sans JP"/>
              </a:rPr>
              <a:t>一元管理</a:t>
            </a:r>
            <a:endParaRPr sz="2000" dirty="0">
              <a:solidFill>
                <a:schemeClr val="dk1"/>
              </a:solidFill>
              <a:latin typeface="Noto Sans JP"/>
              <a:ea typeface="Noto Sans JP"/>
              <a:cs typeface="Noto Sans JP"/>
              <a:sym typeface="Noto Sans JP"/>
            </a:endParaRPr>
          </a:p>
        </p:txBody>
      </p:sp>
      <p:sp>
        <p:nvSpPr>
          <p:cNvPr id="3" name="Google Shape;207;p6">
            <a:extLst>
              <a:ext uri="{FF2B5EF4-FFF2-40B4-BE49-F238E27FC236}">
                <a16:creationId xmlns:a16="http://schemas.microsoft.com/office/drawing/2014/main" id="{170203DC-2AA2-5E46-8554-0A20D98F8D0D}"/>
              </a:ext>
            </a:extLst>
          </p:cNvPr>
          <p:cNvSpPr/>
          <p:nvPr/>
        </p:nvSpPr>
        <p:spPr>
          <a:xfrm>
            <a:off x="1034400" y="8631693"/>
            <a:ext cx="2477112" cy="740818"/>
          </a:xfrm>
          <a:prstGeom prst="wedgeRoundRectCallout">
            <a:avLst>
              <a:gd name="adj1" fmla="val -14240"/>
              <a:gd name="adj2" fmla="val -79059"/>
              <a:gd name="adj3" fmla="val 16667"/>
            </a:avLst>
          </a:prstGeom>
          <a:solidFill>
            <a:schemeClr val="accent6">
              <a:lumMod val="20000"/>
              <a:lumOff val="80000"/>
            </a:scheme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2000" dirty="0">
                <a:solidFill>
                  <a:schemeClr val="dk1"/>
                </a:solidFill>
                <a:latin typeface="Noto Sans JP"/>
                <a:ea typeface="Noto Sans JP"/>
                <a:cs typeface="Noto Sans JP"/>
                <a:sym typeface="Noto Sans JP"/>
              </a:rPr>
              <a:t>各種システムと</a:t>
            </a:r>
            <a:endParaRPr lang="en-US" altLang="ja-JP" sz="2000" dirty="0">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altLang="en-US" sz="2000" dirty="0">
                <a:solidFill>
                  <a:schemeClr val="dk1"/>
                </a:solidFill>
                <a:latin typeface="Noto Sans JP"/>
                <a:ea typeface="Noto Sans JP"/>
                <a:cs typeface="Noto Sans JP"/>
                <a:sym typeface="Noto Sans JP"/>
              </a:rPr>
              <a:t>連携</a:t>
            </a:r>
            <a:endParaRPr sz="2000" dirty="0">
              <a:solidFill>
                <a:schemeClr val="dk1"/>
              </a:solidFill>
              <a:latin typeface="Noto Sans JP"/>
              <a:ea typeface="Noto Sans JP"/>
              <a:cs typeface="Noto Sans JP"/>
              <a:sym typeface="Noto Sans J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6" descr="テキスト&#10;&#10;自動的に生成された説明"/>
          <p:cNvPicPr preferRelativeResize="0"/>
          <p:nvPr/>
        </p:nvPicPr>
        <p:blipFill rotWithShape="1">
          <a:blip r:embed="rId3">
            <a:alphaModFix/>
          </a:blip>
          <a:srcRect/>
          <a:stretch/>
        </p:blipFill>
        <p:spPr>
          <a:xfrm>
            <a:off x="10104687" y="5363600"/>
            <a:ext cx="7070225" cy="2523100"/>
          </a:xfrm>
          <a:prstGeom prst="rect">
            <a:avLst/>
          </a:prstGeom>
          <a:noFill/>
          <a:ln>
            <a:noFill/>
          </a:ln>
          <a:effectLst>
            <a:outerShdw blurRad="50800" dist="38100" dir="2700000" algn="tl" rotWithShape="0">
              <a:srgbClr val="000000">
                <a:alpha val="40000"/>
              </a:srgbClr>
            </a:outerShdw>
          </a:effectLst>
        </p:spPr>
      </p:pic>
      <p:sp>
        <p:nvSpPr>
          <p:cNvPr id="198" name="Google Shape;198;p6"/>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a:bodyPr>
          <a:lstStyle/>
          <a:p>
            <a:pPr marL="0" marR="0" lvl="0" indent="0" algn="l" rtl="0">
              <a:lnSpc>
                <a:spcPct val="110000"/>
              </a:lnSpc>
              <a:spcBef>
                <a:spcPts val="0"/>
              </a:spcBef>
              <a:spcAft>
                <a:spcPts val="0"/>
              </a:spcAft>
              <a:buClr>
                <a:schemeClr val="dk1"/>
              </a:buClr>
              <a:buSzPts val="3000"/>
              <a:buFont typeface="Noto Sans JP"/>
              <a:buNone/>
            </a:pPr>
            <a:r>
              <a:rPr lang="ja-JP" sz="3000" dirty="0">
                <a:solidFill>
                  <a:schemeClr val="accent6"/>
                </a:solidFill>
                <a:latin typeface="Noto Sans JP"/>
                <a:ea typeface="Noto Sans JP"/>
                <a:cs typeface="Noto Sans JP"/>
                <a:sym typeface="Noto Sans JP"/>
              </a:rPr>
              <a:t>生成AI</a:t>
            </a:r>
            <a:r>
              <a:rPr lang="ja-JP" sz="3000" dirty="0">
                <a:solidFill>
                  <a:schemeClr val="dk1"/>
                </a:solidFill>
                <a:latin typeface="Noto Sans JP"/>
                <a:ea typeface="Noto Sans JP"/>
                <a:cs typeface="Noto Sans JP"/>
                <a:sym typeface="Noto Sans JP"/>
              </a:rPr>
              <a:t>を活用することにより、</a:t>
            </a:r>
            <a:r>
              <a:rPr lang="ja-JP" altLang="en-US" sz="3000" b="1" u="sng" dirty="0">
                <a:solidFill>
                  <a:schemeClr val="dk1"/>
                </a:solidFill>
                <a:latin typeface="Noto Sans JP"/>
                <a:ea typeface="Noto Sans JP"/>
                <a:cs typeface="Noto Sans JP"/>
                <a:sym typeface="Noto Sans JP"/>
              </a:rPr>
              <a:t>営業担当者による項目にない</a:t>
            </a:r>
            <a:r>
              <a:rPr lang="ja-JP" sz="3000" b="1" u="sng" dirty="0">
                <a:solidFill>
                  <a:schemeClr val="dk1"/>
                </a:solidFill>
                <a:latin typeface="Noto Sans JP"/>
                <a:ea typeface="Noto Sans JP"/>
                <a:cs typeface="Noto Sans JP"/>
                <a:sym typeface="Noto Sans JP"/>
              </a:rPr>
              <a:t>メモ書き情報</a:t>
            </a:r>
            <a:r>
              <a:rPr lang="ja-JP" sz="3000" dirty="0">
                <a:solidFill>
                  <a:schemeClr val="dk1"/>
                </a:solidFill>
                <a:latin typeface="Noto Sans JP"/>
                <a:ea typeface="Noto Sans JP"/>
                <a:cs typeface="Noto Sans JP"/>
                <a:sym typeface="Noto Sans JP"/>
              </a:rPr>
              <a:t>を活用できます。</a:t>
            </a:r>
            <a:endParaRPr sz="3000" b="1" u="sng" dirty="0">
              <a:solidFill>
                <a:srgbClr val="E36C09"/>
              </a:solidFill>
              <a:latin typeface="Noto Sans JP"/>
              <a:ea typeface="Noto Sans JP"/>
              <a:cs typeface="Noto Sans JP"/>
              <a:sym typeface="Noto Sans JP"/>
            </a:endParaRPr>
          </a:p>
        </p:txBody>
      </p:sp>
      <p:sp>
        <p:nvSpPr>
          <p:cNvPr id="199" name="Google Shape;199;p6"/>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a:solidFill>
                  <a:schemeClr val="dk1"/>
                </a:solidFill>
                <a:latin typeface="Noto Sans JP"/>
                <a:ea typeface="Noto Sans JP"/>
                <a:cs typeface="Noto Sans JP"/>
                <a:sym typeface="Noto Sans JP"/>
              </a:rPr>
              <a:t>AIがマッチングすることによるメリット</a:t>
            </a:r>
            <a:endParaRPr sz="5100">
              <a:solidFill>
                <a:schemeClr val="dk1"/>
              </a:solidFill>
              <a:latin typeface="Noto Sans JP"/>
              <a:ea typeface="Noto Sans JP"/>
              <a:cs typeface="Noto Sans JP"/>
              <a:sym typeface="Noto Sans JP"/>
            </a:endParaRPr>
          </a:p>
        </p:txBody>
      </p:sp>
      <p:cxnSp>
        <p:nvCxnSpPr>
          <p:cNvPr id="200" name="Google Shape;200;p6"/>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201" name="Google Shape;201;p6"/>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202" name="Google Shape;202;p6"/>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4</a:t>
            </a:fld>
            <a:endParaRPr/>
          </a:p>
        </p:txBody>
      </p:sp>
      <p:pic>
        <p:nvPicPr>
          <p:cNvPr id="203" name="Google Shape;203;p6" descr="グラフィカル ユーザー インターフェイス, アプリケーション&#10;&#10;自動的に生成された説明"/>
          <p:cNvPicPr preferRelativeResize="0"/>
          <p:nvPr/>
        </p:nvPicPr>
        <p:blipFill rotWithShape="1">
          <a:blip r:embed="rId4">
            <a:alphaModFix/>
          </a:blip>
          <a:srcRect/>
          <a:stretch/>
        </p:blipFill>
        <p:spPr>
          <a:xfrm>
            <a:off x="457200" y="3243683"/>
            <a:ext cx="7772400" cy="4503119"/>
          </a:xfrm>
          <a:prstGeom prst="rect">
            <a:avLst/>
          </a:prstGeom>
          <a:noFill/>
          <a:ln>
            <a:noFill/>
          </a:ln>
          <a:effectLst>
            <a:outerShdw blurRad="50800" dist="38100" dir="2700000" algn="tl" rotWithShape="0">
              <a:srgbClr val="000000">
                <a:alpha val="40000"/>
              </a:srgbClr>
            </a:outerShdw>
          </a:effectLst>
        </p:spPr>
      </p:pic>
      <p:sp>
        <p:nvSpPr>
          <p:cNvPr id="204" name="Google Shape;204;p6"/>
          <p:cNvSpPr txBox="1"/>
          <p:nvPr/>
        </p:nvSpPr>
        <p:spPr>
          <a:xfrm>
            <a:off x="2667000" y="2400300"/>
            <a:ext cx="2872994" cy="563955"/>
          </a:xfrm>
          <a:prstGeom prst="rect">
            <a:avLst/>
          </a:prstGeom>
          <a:solidFill>
            <a:srgbClr val="7F7F7F"/>
          </a:solidFill>
          <a:ln>
            <a:noFill/>
          </a:ln>
        </p:spPr>
        <p:txBody>
          <a:bodyPr spcFirstLastPara="1" wrap="square" lIns="137150" tIns="0" rIns="137150" bIns="0" anchor="ctr" anchorCtr="1">
            <a:noAutofit/>
          </a:bodyPr>
          <a:lstStyle/>
          <a:p>
            <a:pPr marL="0" marR="0" lvl="0" indent="0" algn="ctr" rtl="0">
              <a:lnSpc>
                <a:spcPct val="150000"/>
              </a:lnSpc>
              <a:spcBef>
                <a:spcPts val="0"/>
              </a:spcBef>
              <a:spcAft>
                <a:spcPts val="0"/>
              </a:spcAft>
              <a:buClr>
                <a:schemeClr val="lt1"/>
              </a:buClr>
              <a:buSzPts val="2400"/>
              <a:buFont typeface="Noto Sans JP"/>
              <a:buNone/>
            </a:pPr>
            <a:r>
              <a:rPr lang="ja-JP" sz="2400" b="1">
                <a:solidFill>
                  <a:schemeClr val="lt1"/>
                </a:solidFill>
                <a:latin typeface="Noto Sans JP"/>
                <a:ea typeface="Noto Sans JP"/>
                <a:cs typeface="Noto Sans JP"/>
                <a:sym typeface="Noto Sans JP"/>
              </a:rPr>
              <a:t>従来の検索</a:t>
            </a:r>
            <a:endParaRPr sz="2400" b="1">
              <a:solidFill>
                <a:schemeClr val="lt1"/>
              </a:solidFill>
              <a:latin typeface="Noto Sans JP"/>
              <a:ea typeface="Noto Sans JP"/>
              <a:cs typeface="Noto Sans JP"/>
              <a:sym typeface="Noto Sans JP"/>
            </a:endParaRPr>
          </a:p>
        </p:txBody>
      </p:sp>
      <p:sp>
        <p:nvSpPr>
          <p:cNvPr id="205" name="Google Shape;205;p6"/>
          <p:cNvSpPr/>
          <p:nvPr/>
        </p:nvSpPr>
        <p:spPr>
          <a:xfrm>
            <a:off x="609600" y="8039100"/>
            <a:ext cx="7620000" cy="1442727"/>
          </a:xfrm>
          <a:prstGeom prst="wedgeRoundRectCallout">
            <a:avLst>
              <a:gd name="adj1" fmla="val -14240"/>
              <a:gd name="adj2" fmla="val -79059"/>
              <a:gd name="adj3" fmla="val 16667"/>
            </a:avLst>
          </a:prstGeom>
          <a:solidFill>
            <a:schemeClr val="bg1">
              <a:lumMod val="85000"/>
            </a:scheme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000" dirty="0">
                <a:solidFill>
                  <a:schemeClr val="dk1"/>
                </a:solidFill>
                <a:latin typeface="Noto Sans JP"/>
                <a:ea typeface="Noto Sans JP"/>
                <a:cs typeface="Noto Sans JP"/>
                <a:sym typeface="Noto Sans JP"/>
              </a:rPr>
              <a:t>条件となる項目を細かく定めて登録しないと</a:t>
            </a:r>
            <a:endParaRPr sz="2000" dirty="0">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2000" dirty="0">
                <a:solidFill>
                  <a:schemeClr val="dk1"/>
                </a:solidFill>
                <a:latin typeface="Noto Sans JP"/>
                <a:ea typeface="Noto Sans JP"/>
                <a:cs typeface="Noto Sans JP"/>
                <a:sym typeface="Noto Sans JP"/>
              </a:rPr>
              <a:t>検索条件として使えない</a:t>
            </a:r>
            <a:endParaRPr sz="2000" dirty="0">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2000" b="1" u="sng" dirty="0">
                <a:solidFill>
                  <a:schemeClr val="dk1"/>
                </a:solidFill>
                <a:latin typeface="Noto Sans JP"/>
                <a:ea typeface="Noto Sans JP"/>
                <a:cs typeface="Noto Sans JP"/>
                <a:sym typeface="Noto Sans JP"/>
              </a:rPr>
              <a:t>項目にない要素は、検索することができない</a:t>
            </a:r>
            <a:endParaRPr sz="2000" b="1" u="sng" dirty="0">
              <a:solidFill>
                <a:schemeClr val="dk1"/>
              </a:solidFill>
              <a:latin typeface="Noto Sans JP"/>
              <a:ea typeface="Noto Sans JP"/>
              <a:cs typeface="Noto Sans JP"/>
              <a:sym typeface="Noto Sans JP"/>
            </a:endParaRPr>
          </a:p>
        </p:txBody>
      </p:sp>
      <p:sp>
        <p:nvSpPr>
          <p:cNvPr id="206" name="Google Shape;206;p6"/>
          <p:cNvSpPr txBox="1"/>
          <p:nvPr/>
        </p:nvSpPr>
        <p:spPr>
          <a:xfrm>
            <a:off x="11811000" y="2400300"/>
            <a:ext cx="3124200" cy="563955"/>
          </a:xfrm>
          <a:prstGeom prst="rect">
            <a:avLst/>
          </a:prstGeom>
          <a:solidFill>
            <a:srgbClr val="002060"/>
          </a:solidFill>
          <a:ln>
            <a:noFill/>
          </a:ln>
        </p:spPr>
        <p:txBody>
          <a:bodyPr spcFirstLastPara="1" wrap="square" lIns="137150" tIns="0" rIns="137150" bIns="0" anchor="ctr" anchorCtr="1">
            <a:noAutofit/>
          </a:bodyPr>
          <a:lstStyle/>
          <a:p>
            <a:pPr marL="0" marR="0" lvl="0" indent="0" algn="ctr" rtl="0">
              <a:lnSpc>
                <a:spcPct val="150000"/>
              </a:lnSpc>
              <a:spcBef>
                <a:spcPts val="0"/>
              </a:spcBef>
              <a:spcAft>
                <a:spcPts val="0"/>
              </a:spcAft>
              <a:buClr>
                <a:schemeClr val="lt1"/>
              </a:buClr>
              <a:buSzPts val="2400"/>
              <a:buFont typeface="Noto Sans JP"/>
              <a:buNone/>
            </a:pPr>
            <a:r>
              <a:rPr lang="ja-JP" sz="2400" b="1">
                <a:solidFill>
                  <a:schemeClr val="lt1"/>
                </a:solidFill>
                <a:latin typeface="Noto Sans JP"/>
                <a:ea typeface="Noto Sans JP"/>
                <a:cs typeface="Noto Sans JP"/>
                <a:sym typeface="Noto Sans JP"/>
              </a:rPr>
              <a:t>AIによるマッチング</a:t>
            </a:r>
            <a:endParaRPr sz="2400" b="1">
              <a:solidFill>
                <a:schemeClr val="lt1"/>
              </a:solidFill>
              <a:latin typeface="Noto Sans JP"/>
              <a:ea typeface="Noto Sans JP"/>
              <a:cs typeface="Noto Sans JP"/>
              <a:sym typeface="Noto Sans JP"/>
            </a:endParaRPr>
          </a:p>
        </p:txBody>
      </p:sp>
      <p:sp>
        <p:nvSpPr>
          <p:cNvPr id="207" name="Google Shape;207;p6"/>
          <p:cNvSpPr/>
          <p:nvPr/>
        </p:nvSpPr>
        <p:spPr>
          <a:xfrm>
            <a:off x="9982200" y="8039100"/>
            <a:ext cx="7620000" cy="1442727"/>
          </a:xfrm>
          <a:prstGeom prst="wedgeRoundRectCallout">
            <a:avLst>
              <a:gd name="adj1" fmla="val -14240"/>
              <a:gd name="adj2" fmla="val -79059"/>
              <a:gd name="adj3" fmla="val 16667"/>
            </a:avLst>
          </a:prstGeom>
          <a:solidFill>
            <a:schemeClr val="accent6">
              <a:lumMod val="20000"/>
              <a:lumOff val="80000"/>
            </a:scheme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000">
                <a:solidFill>
                  <a:schemeClr val="dk1"/>
                </a:solidFill>
                <a:latin typeface="Noto Sans JP"/>
                <a:ea typeface="Noto Sans JP"/>
                <a:cs typeface="Noto Sans JP"/>
                <a:sym typeface="Noto Sans JP"/>
              </a:rPr>
              <a:t>AIが文章の意味を理解してマッチングを行うので</a:t>
            </a:r>
            <a:endParaRPr sz="2000">
              <a:solidFill>
                <a:schemeClr val="dk1"/>
              </a:solidFill>
              <a:latin typeface="Noto Sans JP"/>
              <a:ea typeface="Noto Sans JP"/>
              <a:cs typeface="Noto Sans JP"/>
              <a:sym typeface="Noto Sans JP"/>
            </a:endParaRPr>
          </a:p>
          <a:p>
            <a:pPr marL="0" marR="0" lvl="0" indent="0" algn="ctr" rtl="0">
              <a:spcBef>
                <a:spcPts val="0"/>
              </a:spcBef>
              <a:spcAft>
                <a:spcPts val="0"/>
              </a:spcAft>
              <a:buNone/>
            </a:pPr>
            <a:r>
              <a:rPr lang="ja-JP" sz="2000" b="1" u="sng">
                <a:solidFill>
                  <a:srgbClr val="E36C09"/>
                </a:solidFill>
                <a:latin typeface="Noto Sans JP"/>
                <a:ea typeface="Noto Sans JP"/>
                <a:cs typeface="Noto Sans JP"/>
                <a:sym typeface="Noto Sans JP"/>
              </a:rPr>
              <a:t>項目化されていない簡単なメモ書き</a:t>
            </a:r>
            <a:r>
              <a:rPr lang="ja-JP" sz="2000">
                <a:solidFill>
                  <a:schemeClr val="dk1"/>
                </a:solidFill>
                <a:latin typeface="Noto Sans JP"/>
                <a:ea typeface="Noto Sans JP"/>
                <a:cs typeface="Noto Sans JP"/>
                <a:sym typeface="Noto Sans JP"/>
              </a:rPr>
              <a:t>考慮して総合的に最適な物件・オーダーを見つけることができ、これが自動化可能。</a:t>
            </a:r>
            <a:endParaRPr sz="2000">
              <a:solidFill>
                <a:schemeClr val="dk1"/>
              </a:solidFill>
              <a:latin typeface="Noto Sans JP"/>
              <a:ea typeface="Noto Sans JP"/>
              <a:cs typeface="Noto Sans JP"/>
              <a:sym typeface="Noto Sans JP"/>
            </a:endParaRPr>
          </a:p>
        </p:txBody>
      </p:sp>
      <p:pic>
        <p:nvPicPr>
          <p:cNvPr id="208" name="Google Shape;208;p6" descr="テキスト, 手紙&#10;&#10;自動的に生成された説明"/>
          <p:cNvPicPr preferRelativeResize="0"/>
          <p:nvPr/>
        </p:nvPicPr>
        <p:blipFill rotWithShape="1">
          <a:blip r:embed="rId5">
            <a:alphaModFix/>
          </a:blip>
          <a:srcRect b="12470"/>
          <a:stretch/>
        </p:blipFill>
        <p:spPr>
          <a:xfrm>
            <a:off x="9287155" y="3339559"/>
            <a:ext cx="4453169" cy="2202378"/>
          </a:xfrm>
          <a:prstGeom prst="rect">
            <a:avLst/>
          </a:prstGeom>
          <a:noFill/>
          <a:ln>
            <a:noFill/>
          </a:ln>
          <a:effectLst>
            <a:outerShdw blurRad="50800" dist="38100" dir="2700000" algn="tl" rotWithShape="0">
              <a:srgbClr val="000000">
                <a:alpha val="40000"/>
              </a:srgbClr>
            </a:outerShdw>
          </a:effectLst>
        </p:spPr>
      </p:pic>
      <p:pic>
        <p:nvPicPr>
          <p:cNvPr id="209" name="Google Shape;209;p6" descr="テキスト, 手紙&#10;&#10;自動的に生成された説明"/>
          <p:cNvPicPr preferRelativeResize="0"/>
          <p:nvPr/>
        </p:nvPicPr>
        <p:blipFill rotWithShape="1">
          <a:blip r:embed="rId6">
            <a:alphaModFix/>
          </a:blip>
          <a:srcRect/>
          <a:stretch/>
        </p:blipFill>
        <p:spPr>
          <a:xfrm>
            <a:off x="13868400" y="3303306"/>
            <a:ext cx="4277490" cy="2202373"/>
          </a:xfrm>
          <a:prstGeom prst="rect">
            <a:avLst/>
          </a:prstGeom>
          <a:noFill/>
          <a:ln>
            <a:noFill/>
          </a:ln>
          <a:effectLst>
            <a:outerShdw blurRad="50800" dist="38100" dir="2700000" algn="tl" rotWithShape="0">
              <a:srgbClr val="000000">
                <a:alpha val="40000"/>
              </a:srgbClr>
            </a:outerShdw>
          </a:effectLst>
        </p:spPr>
      </p:pic>
      <p:sp>
        <p:nvSpPr>
          <p:cNvPr id="210" name="Google Shape;210;p6"/>
          <p:cNvSpPr/>
          <p:nvPr/>
        </p:nvSpPr>
        <p:spPr>
          <a:xfrm>
            <a:off x="10877916" y="3151110"/>
            <a:ext cx="1561368" cy="685800"/>
          </a:xfrm>
          <a:prstGeom prst="flowChartConnector">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b="1">
                <a:solidFill>
                  <a:schemeClr val="lt1"/>
                </a:solidFill>
                <a:latin typeface="Calibri"/>
                <a:ea typeface="Calibri"/>
                <a:cs typeface="Calibri"/>
                <a:sym typeface="Calibri"/>
              </a:rPr>
              <a:t>オーダー</a:t>
            </a:r>
            <a:endParaRPr/>
          </a:p>
        </p:txBody>
      </p:sp>
      <p:sp>
        <p:nvSpPr>
          <p:cNvPr id="211" name="Google Shape;211;p6"/>
          <p:cNvSpPr/>
          <p:nvPr/>
        </p:nvSpPr>
        <p:spPr>
          <a:xfrm>
            <a:off x="15602316" y="3151110"/>
            <a:ext cx="1561368" cy="685800"/>
          </a:xfrm>
          <a:prstGeom prst="flowChartConnector">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1800" b="1">
                <a:solidFill>
                  <a:schemeClr val="lt1"/>
                </a:solidFill>
                <a:latin typeface="Calibri"/>
                <a:ea typeface="Calibri"/>
                <a:cs typeface="Calibri"/>
                <a:sym typeface="Calibri"/>
              </a:rPr>
              <a:t>物件</a:t>
            </a:r>
            <a:endParaRPr/>
          </a:p>
        </p:txBody>
      </p:sp>
      <p:sp>
        <p:nvSpPr>
          <p:cNvPr id="212" name="Google Shape;212;p6"/>
          <p:cNvSpPr/>
          <p:nvPr/>
        </p:nvSpPr>
        <p:spPr>
          <a:xfrm rot="5400000">
            <a:off x="6180972" y="5990508"/>
            <a:ext cx="5611926" cy="618930"/>
          </a:xfrm>
          <a:prstGeom prst="triangle">
            <a:avLst>
              <a:gd name="adj" fmla="val 50000"/>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8" name="Google Shape;198;p6"/>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a:bodyPr>
          <a:lstStyle/>
          <a:p>
            <a:pPr marL="0" marR="0" lvl="0" indent="0" algn="l" rtl="0">
              <a:lnSpc>
                <a:spcPct val="110000"/>
              </a:lnSpc>
              <a:spcBef>
                <a:spcPts val="0"/>
              </a:spcBef>
              <a:spcAft>
                <a:spcPts val="0"/>
              </a:spcAft>
              <a:buClr>
                <a:schemeClr val="dk1"/>
              </a:buClr>
              <a:buSzPts val="3000"/>
              <a:buFont typeface="Noto Sans JP"/>
              <a:buNone/>
            </a:pPr>
            <a:r>
              <a:rPr lang="ja-JP" altLang="en-US" sz="3000">
                <a:solidFill>
                  <a:schemeClr val="tx1"/>
                </a:solidFill>
                <a:latin typeface="Noto Sans JP"/>
                <a:ea typeface="Noto Sans JP"/>
                <a:cs typeface="Noto Sans JP"/>
                <a:sym typeface="Noto Sans JP"/>
              </a:rPr>
              <a:t>物件・オーダー、両方から簡単にマッチング結果を確認できます。</a:t>
            </a:r>
            <a:endParaRPr lang="en-US" altLang="ja-JP" sz="3000" dirty="0">
              <a:solidFill>
                <a:schemeClr val="tx1"/>
              </a:solidFill>
              <a:latin typeface="Noto Sans JP"/>
              <a:ea typeface="Noto Sans JP"/>
              <a:cs typeface="Noto Sans JP"/>
              <a:sym typeface="Noto Sans JP"/>
            </a:endParaRPr>
          </a:p>
          <a:p>
            <a:pPr marL="0" marR="0" lvl="0" indent="0" algn="l" rtl="0">
              <a:lnSpc>
                <a:spcPct val="110000"/>
              </a:lnSpc>
              <a:spcBef>
                <a:spcPts val="0"/>
              </a:spcBef>
              <a:spcAft>
                <a:spcPts val="0"/>
              </a:spcAft>
              <a:buClr>
                <a:schemeClr val="dk1"/>
              </a:buClr>
              <a:buSzPts val="3000"/>
              <a:buFont typeface="Noto Sans JP"/>
              <a:buNone/>
            </a:pPr>
            <a:r>
              <a:rPr lang="ja-JP" altLang="en-US" sz="3000">
                <a:solidFill>
                  <a:schemeClr val="tx1"/>
                </a:solidFill>
                <a:latin typeface="Noto Sans JP"/>
                <a:ea typeface="Noto Sans JP"/>
                <a:cs typeface="Noto Sans JP"/>
                <a:sym typeface="Noto Sans JP"/>
              </a:rPr>
              <a:t>マッチング結果は、</a:t>
            </a:r>
            <a:r>
              <a:rPr lang="en-US" altLang="ja-JP" sz="3000" dirty="0">
                <a:solidFill>
                  <a:schemeClr val="tx1"/>
                </a:solidFill>
                <a:latin typeface="Noto Sans JP"/>
                <a:ea typeface="Noto Sans JP"/>
                <a:cs typeface="Noto Sans JP"/>
                <a:sym typeface="Noto Sans JP"/>
              </a:rPr>
              <a:t>AI</a:t>
            </a:r>
            <a:r>
              <a:rPr lang="ja-JP" altLang="en-US" sz="3000">
                <a:solidFill>
                  <a:schemeClr val="tx1"/>
                </a:solidFill>
                <a:latin typeface="Noto Sans JP"/>
                <a:ea typeface="Noto Sans JP"/>
                <a:cs typeface="Noto Sans JP"/>
                <a:sym typeface="Noto Sans JP"/>
              </a:rPr>
              <a:t>が独自に採点したマッチ度の高い順に表示されます。</a:t>
            </a:r>
            <a:endParaRPr sz="3000" dirty="0">
              <a:solidFill>
                <a:schemeClr val="tx1"/>
              </a:solidFill>
              <a:latin typeface="Noto Sans JP"/>
              <a:ea typeface="Noto Sans JP"/>
              <a:cs typeface="Noto Sans JP"/>
              <a:sym typeface="Noto Sans JP"/>
            </a:endParaRPr>
          </a:p>
        </p:txBody>
      </p:sp>
      <p:sp>
        <p:nvSpPr>
          <p:cNvPr id="199" name="Google Shape;199;p6"/>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altLang="en-US" sz="5100">
                <a:solidFill>
                  <a:schemeClr val="dk1"/>
                </a:solidFill>
                <a:latin typeface="Noto Sans JP"/>
                <a:ea typeface="Noto Sans JP"/>
                <a:cs typeface="Noto Sans JP"/>
                <a:sym typeface="Noto Sans JP"/>
              </a:rPr>
              <a:t>マッチング結果</a:t>
            </a:r>
            <a:endParaRPr sz="5100" dirty="0">
              <a:solidFill>
                <a:schemeClr val="dk1"/>
              </a:solidFill>
              <a:latin typeface="Noto Sans JP"/>
              <a:ea typeface="Noto Sans JP"/>
              <a:cs typeface="Noto Sans JP"/>
              <a:sym typeface="Noto Sans JP"/>
            </a:endParaRPr>
          </a:p>
        </p:txBody>
      </p:sp>
      <p:cxnSp>
        <p:nvCxnSpPr>
          <p:cNvPr id="200" name="Google Shape;200;p6"/>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201" name="Google Shape;201;p6"/>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202" name="Google Shape;202;p6"/>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5</a:t>
            </a:fld>
            <a:endParaRPr/>
          </a:p>
        </p:txBody>
      </p:sp>
      <p:grpSp>
        <p:nvGrpSpPr>
          <p:cNvPr id="8" name="グループ化 7">
            <a:extLst>
              <a:ext uri="{FF2B5EF4-FFF2-40B4-BE49-F238E27FC236}">
                <a16:creationId xmlns:a16="http://schemas.microsoft.com/office/drawing/2014/main" id="{B85DD7A8-F5BD-990D-FAE6-23711763D57A}"/>
              </a:ext>
            </a:extLst>
          </p:cNvPr>
          <p:cNvGrpSpPr/>
          <p:nvPr/>
        </p:nvGrpSpPr>
        <p:grpSpPr>
          <a:xfrm>
            <a:off x="275772" y="4388729"/>
            <a:ext cx="7035800" cy="3238500"/>
            <a:chOff x="377372" y="4559101"/>
            <a:chExt cx="7035800" cy="3238500"/>
          </a:xfrm>
        </p:grpSpPr>
        <p:pic>
          <p:nvPicPr>
            <p:cNvPr id="3" name="図 2" descr="グラフィカル ユーザー インターフェイス, アプリケーション&#10;&#10;自動的に生成された説明">
              <a:extLst>
                <a:ext uri="{FF2B5EF4-FFF2-40B4-BE49-F238E27FC236}">
                  <a16:creationId xmlns:a16="http://schemas.microsoft.com/office/drawing/2014/main" id="{950A9CE8-5CB0-D937-448C-54840246D86F}"/>
                </a:ext>
              </a:extLst>
            </p:cNvPr>
            <p:cNvPicPr>
              <a:picLocks noChangeAspect="1"/>
            </p:cNvPicPr>
            <p:nvPr/>
          </p:nvPicPr>
          <p:blipFill>
            <a:blip r:embed="rId3"/>
            <a:stretch>
              <a:fillRect/>
            </a:stretch>
          </p:blipFill>
          <p:spPr>
            <a:xfrm>
              <a:off x="377372" y="4559101"/>
              <a:ext cx="7035800" cy="3238500"/>
            </a:xfrm>
            <a:prstGeom prst="rect">
              <a:avLst/>
            </a:prstGeom>
          </p:spPr>
        </p:pic>
        <p:sp>
          <p:nvSpPr>
            <p:cNvPr id="5" name="正方形/長方形 4">
              <a:extLst>
                <a:ext uri="{FF2B5EF4-FFF2-40B4-BE49-F238E27FC236}">
                  <a16:creationId xmlns:a16="http://schemas.microsoft.com/office/drawing/2014/main" id="{C3E41B0D-C963-D7E4-3F0E-97A581C568DD}"/>
                </a:ext>
              </a:extLst>
            </p:cNvPr>
            <p:cNvSpPr/>
            <p:nvPr/>
          </p:nvSpPr>
          <p:spPr>
            <a:xfrm>
              <a:off x="546101" y="4693240"/>
              <a:ext cx="1875366" cy="41639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grpSp>
      <p:pic>
        <p:nvPicPr>
          <p:cNvPr id="7" name="図 6" descr="グラフィカル ユーザー インターフェイス, テーブル&#10;&#10;自動的に生成された説明">
            <a:extLst>
              <a:ext uri="{FF2B5EF4-FFF2-40B4-BE49-F238E27FC236}">
                <a16:creationId xmlns:a16="http://schemas.microsoft.com/office/drawing/2014/main" id="{B1FB7258-3830-A302-55AF-5E721066A319}"/>
              </a:ext>
            </a:extLst>
          </p:cNvPr>
          <p:cNvPicPr>
            <a:picLocks noChangeAspect="1"/>
          </p:cNvPicPr>
          <p:nvPr/>
        </p:nvPicPr>
        <p:blipFill>
          <a:blip r:embed="rId4"/>
          <a:stretch>
            <a:fillRect/>
          </a:stretch>
        </p:blipFill>
        <p:spPr>
          <a:xfrm>
            <a:off x="7707933" y="3969520"/>
            <a:ext cx="10580067" cy="4076918"/>
          </a:xfrm>
          <a:prstGeom prst="rect">
            <a:avLst/>
          </a:prstGeom>
        </p:spPr>
      </p:pic>
    </p:spTree>
    <p:extLst>
      <p:ext uri="{BB962C8B-B14F-4D97-AF65-F5344CB8AC3E}">
        <p14:creationId xmlns:p14="http://schemas.microsoft.com/office/powerpoint/2010/main" val="365205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5"/>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a:bodyPr>
          <a:lstStyle/>
          <a:p>
            <a:pPr marL="0" marR="0" lvl="0" indent="0" algn="l" rtl="0">
              <a:lnSpc>
                <a:spcPct val="110000"/>
              </a:lnSpc>
              <a:spcBef>
                <a:spcPts val="0"/>
              </a:spcBef>
              <a:spcAft>
                <a:spcPts val="0"/>
              </a:spcAft>
              <a:buClr>
                <a:schemeClr val="dk1"/>
              </a:buClr>
              <a:buSzPts val="3000"/>
              <a:buFont typeface="Noto Sans JP"/>
              <a:buNone/>
            </a:pPr>
            <a:r>
              <a:rPr lang="ja-JP" sz="3000" dirty="0">
                <a:solidFill>
                  <a:schemeClr val="dk1"/>
                </a:solidFill>
                <a:latin typeface="Noto Sans JP"/>
                <a:ea typeface="Noto Sans JP"/>
                <a:cs typeface="Noto Sans JP"/>
                <a:sym typeface="Noto Sans JP"/>
              </a:rPr>
              <a:t>マッチしたオーダー・物件の担当者に、</a:t>
            </a:r>
            <a:r>
              <a:rPr lang="ja-JP" sz="3000" b="1" u="sng" dirty="0">
                <a:solidFill>
                  <a:schemeClr val="dk1"/>
                </a:solidFill>
                <a:latin typeface="Noto Sans JP"/>
                <a:ea typeface="Noto Sans JP"/>
                <a:cs typeface="Noto Sans JP"/>
                <a:sym typeface="Noto Sans JP"/>
              </a:rPr>
              <a:t>毎朝メールで提案すべき物件・案件を通知します。</a:t>
            </a:r>
            <a:endParaRPr sz="3000" b="1" u="sng" dirty="0">
              <a:solidFill>
                <a:schemeClr val="dk1"/>
              </a:solidFill>
              <a:latin typeface="Noto Sans JP"/>
              <a:ea typeface="Noto Sans JP"/>
              <a:cs typeface="Noto Sans JP"/>
              <a:sym typeface="Noto Sans JP"/>
            </a:endParaRPr>
          </a:p>
        </p:txBody>
      </p:sp>
      <p:sp>
        <p:nvSpPr>
          <p:cNvPr id="188" name="Google Shape;188;p5"/>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sz="5100" dirty="0">
                <a:solidFill>
                  <a:schemeClr val="dk1"/>
                </a:solidFill>
                <a:latin typeface="Noto Sans JP"/>
                <a:ea typeface="Noto Sans JP"/>
                <a:cs typeface="Noto Sans JP"/>
                <a:sym typeface="Noto Sans JP"/>
              </a:rPr>
              <a:t>メール通知</a:t>
            </a:r>
            <a:endParaRPr sz="5100" dirty="0">
              <a:solidFill>
                <a:schemeClr val="dk1"/>
              </a:solidFill>
              <a:latin typeface="Noto Sans JP"/>
              <a:ea typeface="Noto Sans JP"/>
              <a:cs typeface="Noto Sans JP"/>
              <a:sym typeface="Noto Sans JP"/>
            </a:endParaRPr>
          </a:p>
        </p:txBody>
      </p:sp>
      <p:cxnSp>
        <p:nvCxnSpPr>
          <p:cNvPr id="189" name="Google Shape;189;p5"/>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190" name="Google Shape;190;p5"/>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a:solidFill>
                  <a:srgbClr val="3F3F3F"/>
                </a:solidFill>
                <a:latin typeface="arial"/>
                <a:ea typeface="arial"/>
                <a:cs typeface="arial"/>
                <a:sym typeface="arial"/>
              </a:rPr>
              <a:t>リアラブル株式会社</a:t>
            </a:r>
            <a:endParaRPr sz="1800">
              <a:solidFill>
                <a:srgbClr val="3F3F3F"/>
              </a:solidFill>
            </a:endParaRPr>
          </a:p>
        </p:txBody>
      </p:sp>
      <p:sp>
        <p:nvSpPr>
          <p:cNvPr id="191" name="Google Shape;191;p5"/>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6</a:t>
            </a:fld>
            <a:endParaRPr/>
          </a:p>
        </p:txBody>
      </p:sp>
      <p:pic>
        <p:nvPicPr>
          <p:cNvPr id="192" name="Google Shape;192;p5" descr="グラフィカル ユーザー インターフェイス, テキスト, アプリケーション&#10;&#10;自動的に生成された説明"/>
          <p:cNvPicPr preferRelativeResize="0"/>
          <p:nvPr/>
        </p:nvPicPr>
        <p:blipFill rotWithShape="1">
          <a:blip r:embed="rId3">
            <a:alphaModFix/>
          </a:blip>
          <a:srcRect t="7237"/>
          <a:stretch/>
        </p:blipFill>
        <p:spPr>
          <a:xfrm>
            <a:off x="5281562" y="2920648"/>
            <a:ext cx="7130768" cy="6515405"/>
          </a:xfrm>
          <a:prstGeom prst="rect">
            <a:avLst/>
          </a:prstGeom>
          <a:noFill/>
          <a:ln>
            <a:noFill/>
          </a:ln>
        </p:spPr>
      </p:pic>
      <p:pic>
        <p:nvPicPr>
          <p:cNvPr id="3" name="Google Shape;192;p5" descr="グラフィカル ユーザー インターフェイス, テキスト, アプリケーション&#10;&#10;自動的に生成された説明">
            <a:extLst>
              <a:ext uri="{FF2B5EF4-FFF2-40B4-BE49-F238E27FC236}">
                <a16:creationId xmlns:a16="http://schemas.microsoft.com/office/drawing/2014/main" id="{4EF6E192-3BEE-C9F8-FB6A-22E22216EE9E}"/>
              </a:ext>
            </a:extLst>
          </p:cNvPr>
          <p:cNvPicPr preferRelativeResize="0"/>
          <p:nvPr/>
        </p:nvPicPr>
        <p:blipFill rotWithShape="1">
          <a:blip r:embed="rId4">
            <a:alphaModFix/>
            <a:extLst>
              <a:ext uri="{BEBA8EAE-BF5A-486C-A8C5-ECC9F3942E4B}">
                <a14:imgProps xmlns:a14="http://schemas.microsoft.com/office/drawing/2010/main">
                  <a14:imgLayer r:embed="rId5">
                    <a14:imgEffect>
                      <a14:sharpenSoften amount="-100000"/>
                    </a14:imgEffect>
                  </a14:imgLayer>
                </a14:imgProps>
              </a:ext>
            </a:extLst>
          </a:blip>
          <a:srcRect l="15797" t="40611" r="56827" b="51104"/>
          <a:stretch/>
        </p:blipFill>
        <p:spPr>
          <a:xfrm>
            <a:off x="6428504" y="5264727"/>
            <a:ext cx="1952148" cy="581891"/>
          </a:xfrm>
          <a:prstGeom prst="rect">
            <a:avLst/>
          </a:prstGeom>
          <a:noFill/>
          <a:ln>
            <a:noFill/>
          </a:ln>
        </p:spPr>
      </p:pic>
      <p:pic>
        <p:nvPicPr>
          <p:cNvPr id="4" name="Google Shape;192;p5" descr="グラフィカル ユーザー インターフェイス, テキスト, アプリケーション&#10;&#10;自動的に生成された説明">
            <a:extLst>
              <a:ext uri="{FF2B5EF4-FFF2-40B4-BE49-F238E27FC236}">
                <a16:creationId xmlns:a16="http://schemas.microsoft.com/office/drawing/2014/main" id="{20F013F5-6F24-6230-259A-64368E47E35C}"/>
              </a:ext>
            </a:extLst>
          </p:cNvPr>
          <p:cNvPicPr preferRelativeResize="0"/>
          <p:nvPr/>
        </p:nvPicPr>
        <p:blipFill rotWithShape="1">
          <a:blip r:embed="rId4">
            <a:alphaModFix/>
            <a:extLst>
              <a:ext uri="{BEBA8EAE-BF5A-486C-A8C5-ECC9F3942E4B}">
                <a14:imgProps xmlns:a14="http://schemas.microsoft.com/office/drawing/2010/main">
                  <a14:imgLayer r:embed="rId5">
                    <a14:imgEffect>
                      <a14:sharpenSoften amount="-100000"/>
                    </a14:imgEffect>
                  </a14:imgLayer>
                </a14:imgProps>
              </a:ext>
            </a:extLst>
          </a:blip>
          <a:srcRect l="16114" t="74933" r="62902" b="20530"/>
          <a:stretch/>
        </p:blipFill>
        <p:spPr>
          <a:xfrm>
            <a:off x="6414655" y="7675418"/>
            <a:ext cx="1496291" cy="3186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BB2AC7C6-E310-FAC3-F5F8-873B9B2E0214}"/>
            </a:ext>
          </a:extLst>
        </p:cNvPr>
        <p:cNvGrpSpPr/>
        <p:nvPr/>
      </p:nvGrpSpPr>
      <p:grpSpPr>
        <a:xfrm>
          <a:off x="0" y="0"/>
          <a:ext cx="0" cy="0"/>
          <a:chOff x="0" y="0"/>
          <a:chExt cx="0" cy="0"/>
        </a:xfrm>
      </p:grpSpPr>
      <p:sp>
        <p:nvSpPr>
          <p:cNvPr id="198" name="Google Shape;198;p6">
            <a:extLst>
              <a:ext uri="{FF2B5EF4-FFF2-40B4-BE49-F238E27FC236}">
                <a16:creationId xmlns:a16="http://schemas.microsoft.com/office/drawing/2014/main" id="{00DDAB0C-86AB-AAD9-83F0-D2A902889223}"/>
              </a:ext>
            </a:extLst>
          </p:cNvPr>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a:bodyPr>
          <a:lstStyle>
            <a:defPPr marR="0" lvl="0" algn="l" rtl="0">
              <a:lnSpc>
                <a:spcPct val="100000"/>
              </a:lnSpc>
              <a:spcBef>
                <a:spcPts val="0"/>
              </a:spcBef>
              <a:spcAft>
                <a:spcPts val="0"/>
              </a:spcAft>
            </a:defPPr>
            <a:lvl1pPr marL="0" indent="0">
              <a:lnSpc>
                <a:spcPct val="110000"/>
              </a:lnSpc>
              <a:buClr>
                <a:schemeClr val="dk1"/>
              </a:buClr>
              <a:buSzPts val="3000"/>
              <a:buFont typeface="Noto Sans JP"/>
              <a:buNone/>
              <a:defRPr sz="3000">
                <a:solidFill>
                  <a:schemeClr val="dk1"/>
                </a:solidFill>
                <a:latin typeface="Noto Sans JP"/>
                <a:ea typeface="Noto Sans JP"/>
                <a:cs typeface="Noto Sans JP"/>
              </a:defRPr>
            </a:lvl1pPr>
          </a:lstStyle>
          <a:p>
            <a:r>
              <a:rPr lang="ja-JP" altLang="en-US" dirty="0">
                <a:sym typeface="Noto Sans JP"/>
              </a:rPr>
              <a:t>システム導入時にハードルとなるデータ入力も</a:t>
            </a:r>
            <a:r>
              <a:rPr lang="ja-JP" altLang="en-US">
                <a:sym typeface="Noto Sans JP"/>
              </a:rPr>
              <a:t>、</a:t>
            </a:r>
            <a:r>
              <a:rPr lang="ja-JP" altLang="en-US" b="1" u="sng">
                <a:sym typeface="Noto Sans JP"/>
              </a:rPr>
              <a:t>マイソクの</a:t>
            </a:r>
            <a:r>
              <a:rPr lang="en-US" altLang="ja-JP" b="1" u="sng" dirty="0">
                <a:sym typeface="Noto Sans JP"/>
              </a:rPr>
              <a:t>PDF</a:t>
            </a:r>
            <a:r>
              <a:rPr lang="ja-JP" altLang="en-US" b="1" u="sng">
                <a:sym typeface="Noto Sans JP"/>
              </a:rPr>
              <a:t>をアップロードするだけで</a:t>
            </a:r>
            <a:r>
              <a:rPr lang="en-US" altLang="ja-JP" b="1" u="sng" dirty="0">
                <a:sym typeface="Noto Sans JP"/>
              </a:rPr>
              <a:t>AI</a:t>
            </a:r>
            <a:r>
              <a:rPr lang="ja-JP" altLang="en-US" b="1" u="sng">
                <a:sym typeface="Noto Sans JP"/>
              </a:rPr>
              <a:t>が内容を読み取り、簡単に入力できます。</a:t>
            </a:r>
            <a:endParaRPr dirty="0">
              <a:sym typeface="Noto Sans JP"/>
            </a:endParaRPr>
          </a:p>
        </p:txBody>
      </p:sp>
      <p:sp>
        <p:nvSpPr>
          <p:cNvPr id="199" name="Google Shape;199;p6">
            <a:extLst>
              <a:ext uri="{FF2B5EF4-FFF2-40B4-BE49-F238E27FC236}">
                <a16:creationId xmlns:a16="http://schemas.microsoft.com/office/drawing/2014/main" id="{41F35534-D9D1-4A52-6148-E47D686B008F}"/>
              </a:ext>
            </a:extLst>
          </p:cNvPr>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en-US" sz="5100" dirty="0">
                <a:solidFill>
                  <a:schemeClr val="dk1"/>
                </a:solidFill>
                <a:latin typeface="Noto Sans JP"/>
                <a:ea typeface="Noto Sans JP"/>
                <a:cs typeface="Noto Sans JP"/>
                <a:sym typeface="Noto Sans JP"/>
              </a:rPr>
              <a:t>OCR</a:t>
            </a:r>
            <a:r>
              <a:rPr lang="ja-JP" altLang="en-US" sz="5100" dirty="0">
                <a:solidFill>
                  <a:schemeClr val="dk1"/>
                </a:solidFill>
                <a:latin typeface="Noto Sans JP"/>
                <a:ea typeface="Noto Sans JP"/>
                <a:cs typeface="Noto Sans JP"/>
                <a:sym typeface="Noto Sans JP"/>
              </a:rPr>
              <a:t>を活用したスムーズなデータ入力</a:t>
            </a:r>
            <a:endParaRPr sz="5100" dirty="0">
              <a:solidFill>
                <a:schemeClr val="dk1"/>
              </a:solidFill>
              <a:latin typeface="Noto Sans JP"/>
              <a:ea typeface="Noto Sans JP"/>
              <a:cs typeface="Noto Sans JP"/>
              <a:sym typeface="Noto Sans JP"/>
            </a:endParaRPr>
          </a:p>
        </p:txBody>
      </p:sp>
      <p:cxnSp>
        <p:nvCxnSpPr>
          <p:cNvPr id="200" name="Google Shape;200;p6">
            <a:extLst>
              <a:ext uri="{FF2B5EF4-FFF2-40B4-BE49-F238E27FC236}">
                <a16:creationId xmlns:a16="http://schemas.microsoft.com/office/drawing/2014/main" id="{116D3D2A-9958-B976-2B65-7602935B901D}"/>
              </a:ext>
            </a:extLst>
          </p:cNvPr>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201" name="Google Shape;201;p6">
            <a:extLst>
              <a:ext uri="{FF2B5EF4-FFF2-40B4-BE49-F238E27FC236}">
                <a16:creationId xmlns:a16="http://schemas.microsoft.com/office/drawing/2014/main" id="{08DB66A3-C6D4-7A4E-266C-3D533B3F6897}"/>
              </a:ext>
            </a:extLst>
          </p:cNvPr>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dirty="0">
                <a:solidFill>
                  <a:srgbClr val="3F3F3F"/>
                </a:solidFill>
                <a:latin typeface="arial"/>
                <a:ea typeface="arial"/>
                <a:cs typeface="arial"/>
                <a:sym typeface="arial"/>
              </a:rPr>
              <a:t>リアラブル株式会社</a:t>
            </a:r>
            <a:endParaRPr sz="1800" dirty="0">
              <a:solidFill>
                <a:srgbClr val="3F3F3F"/>
              </a:solidFill>
            </a:endParaRPr>
          </a:p>
        </p:txBody>
      </p:sp>
      <p:sp>
        <p:nvSpPr>
          <p:cNvPr id="202" name="Google Shape;202;p6">
            <a:extLst>
              <a:ext uri="{FF2B5EF4-FFF2-40B4-BE49-F238E27FC236}">
                <a16:creationId xmlns:a16="http://schemas.microsoft.com/office/drawing/2014/main" id="{30F41472-EC91-4FD2-7656-B7658F33D463}"/>
              </a:ext>
            </a:extLst>
          </p:cNvPr>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7</a:t>
            </a:fld>
            <a:endParaRPr/>
          </a:p>
        </p:txBody>
      </p:sp>
      <p:pic>
        <p:nvPicPr>
          <p:cNvPr id="3" name="図 2"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57A65944-0960-C09D-970B-F7BFB67074BF}"/>
              </a:ext>
            </a:extLst>
          </p:cNvPr>
          <p:cNvPicPr>
            <a:picLocks noChangeAspect="1"/>
          </p:cNvPicPr>
          <p:nvPr/>
        </p:nvPicPr>
        <p:blipFill>
          <a:blip r:embed="rId3"/>
          <a:srcRect r="16899"/>
          <a:stretch/>
        </p:blipFill>
        <p:spPr>
          <a:xfrm>
            <a:off x="8559333" y="3453671"/>
            <a:ext cx="9553855" cy="5410200"/>
          </a:xfrm>
          <a:prstGeom prst="rect">
            <a:avLst/>
          </a:prstGeom>
          <a:effectLst>
            <a:outerShdw blurRad="50800" dist="38100" dir="2700000" algn="tl" rotWithShape="0">
              <a:prstClr val="black">
                <a:alpha val="40000"/>
              </a:prstClr>
            </a:outerShdw>
          </a:effectLst>
        </p:spPr>
      </p:pic>
      <p:pic>
        <p:nvPicPr>
          <p:cNvPr id="5" name="図 4" descr="テキスト, 手紙&#10;&#10;AI によって生成されたコンテンツは間違っている可能性があります。">
            <a:extLst>
              <a:ext uri="{FF2B5EF4-FFF2-40B4-BE49-F238E27FC236}">
                <a16:creationId xmlns:a16="http://schemas.microsoft.com/office/drawing/2014/main" id="{BA7E2829-9147-63ED-5498-A1FBA252DD24}"/>
              </a:ext>
            </a:extLst>
          </p:cNvPr>
          <p:cNvPicPr>
            <a:picLocks noChangeAspect="1"/>
          </p:cNvPicPr>
          <p:nvPr/>
        </p:nvPicPr>
        <p:blipFill>
          <a:blip r:embed="rId4"/>
          <a:stretch>
            <a:fillRect/>
          </a:stretch>
        </p:blipFill>
        <p:spPr>
          <a:xfrm>
            <a:off x="888067" y="4373655"/>
            <a:ext cx="5619750" cy="2857500"/>
          </a:xfrm>
          <a:prstGeom prst="rect">
            <a:avLst/>
          </a:prstGeom>
          <a:effectLst>
            <a:outerShdw blurRad="50800" dist="38100" dir="2700000" algn="tl" rotWithShape="0">
              <a:prstClr val="black">
                <a:alpha val="40000"/>
              </a:prstClr>
            </a:outerShdw>
          </a:effectLst>
        </p:spPr>
      </p:pic>
      <p:sp>
        <p:nvSpPr>
          <p:cNvPr id="6" name="Google Shape;212;p6">
            <a:extLst>
              <a:ext uri="{FF2B5EF4-FFF2-40B4-BE49-F238E27FC236}">
                <a16:creationId xmlns:a16="http://schemas.microsoft.com/office/drawing/2014/main" id="{FD3D8FA4-FBC3-3C48-9A1F-DDEB00F3B143}"/>
              </a:ext>
            </a:extLst>
          </p:cNvPr>
          <p:cNvSpPr/>
          <p:nvPr/>
        </p:nvSpPr>
        <p:spPr>
          <a:xfrm rot="5400000">
            <a:off x="4970737" y="5950169"/>
            <a:ext cx="5611926" cy="618930"/>
          </a:xfrm>
          <a:prstGeom prst="triangle">
            <a:avLst>
              <a:gd name="adj" fmla="val 50000"/>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207;p6">
            <a:extLst>
              <a:ext uri="{FF2B5EF4-FFF2-40B4-BE49-F238E27FC236}">
                <a16:creationId xmlns:a16="http://schemas.microsoft.com/office/drawing/2014/main" id="{435E1465-691C-5DD5-F132-249A592AD0D8}"/>
              </a:ext>
            </a:extLst>
          </p:cNvPr>
          <p:cNvSpPr/>
          <p:nvPr/>
        </p:nvSpPr>
        <p:spPr>
          <a:xfrm>
            <a:off x="2017058" y="7215226"/>
            <a:ext cx="3788205" cy="956392"/>
          </a:xfrm>
          <a:prstGeom prst="wedgeRoundRectCallout">
            <a:avLst>
              <a:gd name="adj1" fmla="val -14240"/>
              <a:gd name="adj2" fmla="val -79059"/>
              <a:gd name="adj3" fmla="val 16667"/>
            </a:avLst>
          </a:prstGeom>
          <a:solidFill>
            <a:schemeClr val="lt1"/>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2000" dirty="0">
                <a:solidFill>
                  <a:schemeClr val="dk1"/>
                </a:solidFill>
                <a:latin typeface="Noto Sans JP"/>
                <a:ea typeface="Noto Sans JP"/>
                <a:cs typeface="Noto Sans JP"/>
                <a:sym typeface="Noto Sans JP"/>
              </a:rPr>
              <a:t>マイソク</a:t>
            </a:r>
            <a:r>
              <a:rPr lang="en-US" altLang="ja-JP" sz="2000" dirty="0">
                <a:solidFill>
                  <a:schemeClr val="dk1"/>
                </a:solidFill>
                <a:latin typeface="Noto Sans JP"/>
                <a:ea typeface="Noto Sans JP"/>
                <a:cs typeface="Noto Sans JP"/>
                <a:sym typeface="Noto Sans JP"/>
              </a:rPr>
              <a:t>PDF</a:t>
            </a:r>
            <a:r>
              <a:rPr lang="ja-JP" altLang="en-US" sz="2000" dirty="0">
                <a:solidFill>
                  <a:schemeClr val="dk1"/>
                </a:solidFill>
                <a:latin typeface="Noto Sans JP"/>
                <a:ea typeface="Noto Sans JP"/>
                <a:cs typeface="Noto Sans JP"/>
                <a:sym typeface="Noto Sans JP"/>
              </a:rPr>
              <a:t>をアップロード</a:t>
            </a:r>
            <a:endParaRPr sz="2000" dirty="0">
              <a:solidFill>
                <a:schemeClr val="dk1"/>
              </a:solidFill>
              <a:latin typeface="Noto Sans JP"/>
              <a:ea typeface="Noto Sans JP"/>
              <a:cs typeface="Noto Sans JP"/>
              <a:sym typeface="Noto Sans JP"/>
            </a:endParaRPr>
          </a:p>
        </p:txBody>
      </p:sp>
      <p:sp>
        <p:nvSpPr>
          <p:cNvPr id="8" name="Google Shape;207;p6">
            <a:extLst>
              <a:ext uri="{FF2B5EF4-FFF2-40B4-BE49-F238E27FC236}">
                <a16:creationId xmlns:a16="http://schemas.microsoft.com/office/drawing/2014/main" id="{82D4AE8C-5220-55F1-F210-167E4E5FF8AB}"/>
              </a:ext>
            </a:extLst>
          </p:cNvPr>
          <p:cNvSpPr/>
          <p:nvPr/>
        </p:nvSpPr>
        <p:spPr>
          <a:xfrm>
            <a:off x="13339482" y="5318312"/>
            <a:ext cx="4381843" cy="1320342"/>
          </a:xfrm>
          <a:prstGeom prst="wedgeRoundRectCallout">
            <a:avLst>
              <a:gd name="adj1" fmla="val -45123"/>
              <a:gd name="adj2" fmla="val 93881"/>
              <a:gd name="adj3" fmla="val 16667"/>
            </a:avLst>
          </a:prstGeom>
          <a:solidFill>
            <a:schemeClr val="accent6">
              <a:lumMod val="20000"/>
              <a:lumOff val="80000"/>
            </a:schemeClr>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u="sng" dirty="0">
                <a:solidFill>
                  <a:schemeClr val="accent6"/>
                </a:solidFill>
                <a:latin typeface="Noto Sans JP"/>
                <a:ea typeface="Noto Sans JP"/>
                <a:cs typeface="Noto Sans JP"/>
                <a:sym typeface="Noto Sans JP"/>
              </a:rPr>
              <a:t>AI</a:t>
            </a:r>
            <a:r>
              <a:rPr lang="ja-JP" altLang="en-US" sz="2000" b="1" u="sng" dirty="0">
                <a:solidFill>
                  <a:schemeClr val="accent6"/>
                </a:solidFill>
                <a:latin typeface="Noto Sans JP"/>
                <a:ea typeface="Noto Sans JP"/>
                <a:cs typeface="Noto Sans JP"/>
                <a:sym typeface="Noto Sans JP"/>
              </a:rPr>
              <a:t>が物件情報を自動で読取</a:t>
            </a:r>
            <a:endParaRPr lang="en-US" altLang="ja-JP" sz="2000" b="1" u="sng" dirty="0">
              <a:solidFill>
                <a:schemeClr val="accent6"/>
              </a:solidFill>
              <a:latin typeface="Noto Sans JP"/>
              <a:ea typeface="Noto Sans JP"/>
              <a:cs typeface="Noto Sans JP"/>
              <a:sym typeface="Noto Sans JP"/>
            </a:endParaRPr>
          </a:p>
          <a:p>
            <a:pPr marL="0" marR="0" lvl="0" indent="0" algn="ctr" rtl="0">
              <a:spcBef>
                <a:spcPts val="0"/>
              </a:spcBef>
              <a:spcAft>
                <a:spcPts val="0"/>
              </a:spcAft>
              <a:buNone/>
            </a:pPr>
            <a:r>
              <a:rPr lang="en-US" altLang="ja-JP" sz="2000" dirty="0">
                <a:solidFill>
                  <a:schemeClr val="tx1"/>
                </a:solidFill>
                <a:latin typeface="Noto Sans JP"/>
                <a:ea typeface="Noto Sans JP"/>
                <a:cs typeface="Noto Sans JP"/>
                <a:sym typeface="Noto Sans JP"/>
              </a:rPr>
              <a:t>※</a:t>
            </a:r>
            <a:r>
              <a:rPr lang="ja-JP" altLang="en-US" sz="2000" dirty="0">
                <a:solidFill>
                  <a:schemeClr val="tx1"/>
                </a:solidFill>
                <a:latin typeface="Noto Sans JP"/>
                <a:ea typeface="Noto Sans JP"/>
                <a:cs typeface="Noto Sans JP"/>
                <a:sym typeface="Noto Sans JP"/>
              </a:rPr>
              <a:t>どんなレイアウトでも対応可能</a:t>
            </a:r>
            <a:endParaRPr sz="2000" dirty="0">
              <a:solidFill>
                <a:schemeClr val="tx1"/>
              </a:solidFill>
              <a:latin typeface="Noto Sans JP"/>
              <a:ea typeface="Noto Sans JP"/>
              <a:cs typeface="Noto Sans JP"/>
              <a:sym typeface="Noto Sans JP"/>
            </a:endParaRPr>
          </a:p>
        </p:txBody>
      </p:sp>
    </p:spTree>
    <p:extLst>
      <p:ext uri="{BB962C8B-B14F-4D97-AF65-F5344CB8AC3E}">
        <p14:creationId xmlns:p14="http://schemas.microsoft.com/office/powerpoint/2010/main" val="3493314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a:extLst>
            <a:ext uri="{FF2B5EF4-FFF2-40B4-BE49-F238E27FC236}">
              <a16:creationId xmlns:a16="http://schemas.microsoft.com/office/drawing/2014/main" id="{BB2AC7C6-E310-FAC3-F5F8-873B9B2E0214}"/>
            </a:ext>
          </a:extLst>
        </p:cNvPr>
        <p:cNvGrpSpPr/>
        <p:nvPr/>
      </p:nvGrpSpPr>
      <p:grpSpPr>
        <a:xfrm>
          <a:off x="0" y="0"/>
          <a:ext cx="0" cy="0"/>
          <a:chOff x="0" y="0"/>
          <a:chExt cx="0" cy="0"/>
        </a:xfrm>
      </p:grpSpPr>
      <p:sp>
        <p:nvSpPr>
          <p:cNvPr id="198" name="Google Shape;198;p6">
            <a:extLst>
              <a:ext uri="{FF2B5EF4-FFF2-40B4-BE49-F238E27FC236}">
                <a16:creationId xmlns:a16="http://schemas.microsoft.com/office/drawing/2014/main" id="{00DDAB0C-86AB-AAD9-83F0-D2A902889223}"/>
              </a:ext>
            </a:extLst>
          </p:cNvPr>
          <p:cNvSpPr txBox="1"/>
          <p:nvPr/>
        </p:nvSpPr>
        <p:spPr>
          <a:xfrm>
            <a:off x="1050707" y="1650205"/>
            <a:ext cx="16356512" cy="1171971"/>
          </a:xfrm>
          <a:prstGeom prst="rect">
            <a:avLst/>
          </a:prstGeom>
          <a:noFill/>
          <a:ln>
            <a:noFill/>
          </a:ln>
        </p:spPr>
        <p:txBody>
          <a:bodyPr spcFirstLastPara="1" wrap="square" lIns="137150" tIns="68575" rIns="137150" bIns="68575" anchor="t" anchorCtr="0">
            <a:normAutofit/>
          </a:bodyPr>
          <a:lstStyle>
            <a:defPPr marR="0" lvl="0" algn="l" rtl="0">
              <a:lnSpc>
                <a:spcPct val="100000"/>
              </a:lnSpc>
              <a:spcBef>
                <a:spcPts val="0"/>
              </a:spcBef>
              <a:spcAft>
                <a:spcPts val="0"/>
              </a:spcAft>
            </a:defPPr>
            <a:lvl1pPr marL="0" indent="0">
              <a:lnSpc>
                <a:spcPct val="110000"/>
              </a:lnSpc>
              <a:buClr>
                <a:schemeClr val="dk1"/>
              </a:buClr>
              <a:buSzPts val="3000"/>
              <a:buFont typeface="Noto Sans JP"/>
              <a:buNone/>
              <a:defRPr sz="3000">
                <a:solidFill>
                  <a:schemeClr val="dk1"/>
                </a:solidFill>
                <a:latin typeface="Noto Sans JP"/>
                <a:ea typeface="Noto Sans JP"/>
                <a:cs typeface="Noto Sans JP"/>
              </a:defRPr>
            </a:lvl1pPr>
          </a:lstStyle>
          <a:p>
            <a:r>
              <a:rPr lang="ja-JP" altLang="en-US">
                <a:sym typeface="Noto Sans JP"/>
              </a:rPr>
              <a:t>マッチングした物件から、簡単にお客様へのご案内メールを作成できます。物件データやマイソクの</a:t>
            </a:r>
            <a:r>
              <a:rPr lang="en-US" altLang="ja-JP" dirty="0">
                <a:sym typeface="Noto Sans JP"/>
              </a:rPr>
              <a:t>PDF</a:t>
            </a:r>
            <a:r>
              <a:rPr lang="ja-JP" altLang="en-US">
                <a:sym typeface="Noto Sans JP"/>
              </a:rPr>
              <a:t>は自動で転記されます。</a:t>
            </a:r>
            <a:endParaRPr dirty="0">
              <a:sym typeface="Noto Sans JP"/>
            </a:endParaRPr>
          </a:p>
        </p:txBody>
      </p:sp>
      <p:sp>
        <p:nvSpPr>
          <p:cNvPr id="199" name="Google Shape;199;p6">
            <a:extLst>
              <a:ext uri="{FF2B5EF4-FFF2-40B4-BE49-F238E27FC236}">
                <a16:creationId xmlns:a16="http://schemas.microsoft.com/office/drawing/2014/main" id="{41F35534-D9D1-4A52-6148-E47D686B008F}"/>
              </a:ext>
            </a:extLst>
          </p:cNvPr>
          <p:cNvSpPr txBox="1"/>
          <p:nvPr/>
        </p:nvSpPr>
        <p:spPr>
          <a:xfrm>
            <a:off x="1050707" y="351339"/>
            <a:ext cx="15592479" cy="904284"/>
          </a:xfrm>
          <a:prstGeom prst="rect">
            <a:avLst/>
          </a:prstGeom>
          <a:noFill/>
          <a:ln>
            <a:noFill/>
          </a:ln>
        </p:spPr>
        <p:txBody>
          <a:bodyPr spcFirstLastPara="1" wrap="square" lIns="137150" tIns="68575" rIns="137150" bIns="68575" anchor="t" anchorCtr="0">
            <a:normAutofit/>
          </a:bodyPr>
          <a:lstStyle/>
          <a:p>
            <a:pPr marL="0" marR="0" lvl="0" indent="0" algn="l" rtl="0">
              <a:lnSpc>
                <a:spcPct val="90000"/>
              </a:lnSpc>
              <a:spcBef>
                <a:spcPts val="0"/>
              </a:spcBef>
              <a:spcAft>
                <a:spcPts val="0"/>
              </a:spcAft>
              <a:buClr>
                <a:schemeClr val="dk1"/>
              </a:buClr>
              <a:buSzPts val="5100"/>
              <a:buFont typeface="Noto Sans JP"/>
              <a:buNone/>
            </a:pPr>
            <a:r>
              <a:rPr lang="ja-JP" altLang="en-US" sz="5100">
                <a:solidFill>
                  <a:schemeClr val="dk1"/>
                </a:solidFill>
                <a:latin typeface="Noto Sans JP"/>
                <a:ea typeface="Noto Sans JP"/>
                <a:cs typeface="Noto Sans JP"/>
                <a:sym typeface="Noto Sans JP"/>
              </a:rPr>
              <a:t>お客様へのご案内メール送信</a:t>
            </a:r>
            <a:endParaRPr sz="5100" dirty="0">
              <a:solidFill>
                <a:schemeClr val="dk1"/>
              </a:solidFill>
              <a:latin typeface="Noto Sans JP"/>
              <a:ea typeface="Noto Sans JP"/>
              <a:cs typeface="Noto Sans JP"/>
              <a:sym typeface="Noto Sans JP"/>
            </a:endParaRPr>
          </a:p>
        </p:txBody>
      </p:sp>
      <p:cxnSp>
        <p:nvCxnSpPr>
          <p:cNvPr id="200" name="Google Shape;200;p6">
            <a:extLst>
              <a:ext uri="{FF2B5EF4-FFF2-40B4-BE49-F238E27FC236}">
                <a16:creationId xmlns:a16="http://schemas.microsoft.com/office/drawing/2014/main" id="{116D3D2A-9958-B976-2B65-7602935B901D}"/>
              </a:ext>
            </a:extLst>
          </p:cNvPr>
          <p:cNvCxnSpPr/>
          <p:nvPr/>
        </p:nvCxnSpPr>
        <p:spPr>
          <a:xfrm>
            <a:off x="1174720" y="1474426"/>
            <a:ext cx="16318005" cy="0"/>
          </a:xfrm>
          <a:prstGeom prst="straightConnector1">
            <a:avLst/>
          </a:prstGeom>
          <a:noFill/>
          <a:ln w="38100" cap="flat" cmpd="sng">
            <a:solidFill>
              <a:srgbClr val="001593"/>
            </a:solidFill>
            <a:prstDash val="solid"/>
            <a:round/>
            <a:headEnd type="none" w="sm" len="sm"/>
            <a:tailEnd type="none" w="sm" len="sm"/>
          </a:ln>
        </p:spPr>
      </p:cxnSp>
      <p:sp>
        <p:nvSpPr>
          <p:cNvPr id="201" name="Google Shape;201;p6">
            <a:extLst>
              <a:ext uri="{FF2B5EF4-FFF2-40B4-BE49-F238E27FC236}">
                <a16:creationId xmlns:a16="http://schemas.microsoft.com/office/drawing/2014/main" id="{08DB66A3-C6D4-7A4E-266C-3D533B3F6897}"/>
              </a:ext>
            </a:extLst>
          </p:cNvPr>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ja-JP" sz="1800" dirty="0">
                <a:solidFill>
                  <a:srgbClr val="3F3F3F"/>
                </a:solidFill>
                <a:latin typeface="arial"/>
                <a:ea typeface="arial"/>
                <a:cs typeface="arial"/>
                <a:sym typeface="arial"/>
              </a:rPr>
              <a:t>リアラブル株式会社</a:t>
            </a:r>
            <a:endParaRPr sz="1800" dirty="0">
              <a:solidFill>
                <a:srgbClr val="3F3F3F"/>
              </a:solidFill>
            </a:endParaRPr>
          </a:p>
        </p:txBody>
      </p:sp>
      <p:sp>
        <p:nvSpPr>
          <p:cNvPr id="202" name="Google Shape;202;p6">
            <a:extLst>
              <a:ext uri="{FF2B5EF4-FFF2-40B4-BE49-F238E27FC236}">
                <a16:creationId xmlns:a16="http://schemas.microsoft.com/office/drawing/2014/main" id="{30F41472-EC91-4FD2-7656-B7658F33D463}"/>
              </a:ext>
            </a:extLst>
          </p:cNvPr>
          <p:cNvSpPr txBox="1">
            <a:spLocks noGrp="1"/>
          </p:cNvSpPr>
          <p:nvPr>
            <p:ph type="sldNum" idx="12"/>
          </p:nvPr>
        </p:nvSpPr>
        <p:spPr>
          <a:xfrm>
            <a:off x="12915900" y="9534526"/>
            <a:ext cx="4114800" cy="54768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tLang="ja-JP"/>
              <a:t>8</a:t>
            </a:fld>
            <a:endParaRPr/>
          </a:p>
        </p:txBody>
      </p:sp>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90B2FDF2-45FA-6585-D4E2-FA5B789A3AC9}"/>
              </a:ext>
            </a:extLst>
          </p:cNvPr>
          <p:cNvPicPr>
            <a:picLocks noChangeAspect="1"/>
          </p:cNvPicPr>
          <p:nvPr/>
        </p:nvPicPr>
        <p:blipFill>
          <a:blip r:embed="rId3"/>
          <a:stretch>
            <a:fillRect/>
          </a:stretch>
        </p:blipFill>
        <p:spPr>
          <a:xfrm>
            <a:off x="440266" y="4558233"/>
            <a:ext cx="7772400" cy="3240236"/>
          </a:xfrm>
          <a:prstGeom prst="rect">
            <a:avLst/>
          </a:prstGeom>
        </p:spPr>
      </p:pic>
      <p:pic>
        <p:nvPicPr>
          <p:cNvPr id="10" name="図 9" descr="グラフィカル ユーザー インターフェイス, テキスト, アプリケーション, メール&#10;&#10;自動的に生成された説明">
            <a:extLst>
              <a:ext uri="{FF2B5EF4-FFF2-40B4-BE49-F238E27FC236}">
                <a16:creationId xmlns:a16="http://schemas.microsoft.com/office/drawing/2014/main" id="{312E4492-8C73-D8F1-BCE8-5B9273F322D4}"/>
              </a:ext>
            </a:extLst>
          </p:cNvPr>
          <p:cNvPicPr>
            <a:picLocks noChangeAspect="1"/>
          </p:cNvPicPr>
          <p:nvPr/>
        </p:nvPicPr>
        <p:blipFill>
          <a:blip r:embed="rId4"/>
          <a:stretch>
            <a:fillRect/>
          </a:stretch>
        </p:blipFill>
        <p:spPr>
          <a:xfrm>
            <a:off x="9720325" y="3210484"/>
            <a:ext cx="7772400" cy="5797376"/>
          </a:xfrm>
          <a:prstGeom prst="rect">
            <a:avLst/>
          </a:prstGeom>
        </p:spPr>
      </p:pic>
    </p:spTree>
    <p:extLst>
      <p:ext uri="{BB962C8B-B14F-4D97-AF65-F5344CB8AC3E}">
        <p14:creationId xmlns:p14="http://schemas.microsoft.com/office/powerpoint/2010/main" val="2655363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8"/>
          <p:cNvSpPr txBox="1"/>
          <p:nvPr/>
        </p:nvSpPr>
        <p:spPr>
          <a:xfrm>
            <a:off x="15264888" y="468129"/>
            <a:ext cx="2423586" cy="441481"/>
          </a:xfrm>
          <a:prstGeom prst="rect">
            <a:avLst/>
          </a:prstGeom>
          <a:noFill/>
          <a:ln>
            <a:noFill/>
          </a:ln>
        </p:spPr>
        <p:txBody>
          <a:bodyPr spcFirstLastPara="1" wrap="square" lIns="0" tIns="0" rIns="0" bIns="0" anchor="t" anchorCtr="0">
            <a:spAutoFit/>
          </a:bodyPr>
          <a:lstStyle/>
          <a:p>
            <a:pPr marL="0" marR="0" lvl="0" indent="0" algn="ctr" rtl="0">
              <a:lnSpc>
                <a:spcPct val="139992"/>
              </a:lnSpc>
              <a:spcBef>
                <a:spcPts val="0"/>
              </a:spcBef>
              <a:spcAft>
                <a:spcPts val="0"/>
              </a:spcAft>
              <a:buNone/>
            </a:pPr>
            <a:r>
              <a:rPr lang="ja-JP" sz="2678">
                <a:solidFill>
                  <a:srgbClr val="545454"/>
                </a:solidFill>
                <a:latin typeface="Noto Sans JP"/>
                <a:ea typeface="Noto Sans JP"/>
                <a:cs typeface="Noto Sans JP"/>
                <a:sym typeface="Noto Sans JP"/>
              </a:rPr>
              <a:t>Realable Inc.</a:t>
            </a:r>
            <a:endParaRPr/>
          </a:p>
        </p:txBody>
      </p:sp>
      <p:sp>
        <p:nvSpPr>
          <p:cNvPr id="226" name="Google Shape;226;p8"/>
          <p:cNvSpPr txBox="1"/>
          <p:nvPr/>
        </p:nvSpPr>
        <p:spPr>
          <a:xfrm>
            <a:off x="3893415" y="248576"/>
            <a:ext cx="10477755" cy="821055"/>
          </a:xfrm>
          <a:prstGeom prst="rect">
            <a:avLst/>
          </a:prstGeom>
          <a:noFill/>
          <a:ln>
            <a:noFill/>
          </a:ln>
        </p:spPr>
        <p:txBody>
          <a:bodyPr spcFirstLastPara="1" wrap="square" lIns="0" tIns="0" rIns="0" bIns="0" anchor="t" anchorCtr="0">
            <a:spAutoFit/>
          </a:bodyPr>
          <a:lstStyle/>
          <a:p>
            <a:pPr marL="0" marR="0" lvl="0" indent="0" algn="ctr" rtl="0">
              <a:lnSpc>
                <a:spcPct val="139979"/>
              </a:lnSpc>
              <a:spcBef>
                <a:spcPts val="0"/>
              </a:spcBef>
              <a:spcAft>
                <a:spcPts val="0"/>
              </a:spcAft>
              <a:buNone/>
            </a:pPr>
            <a:r>
              <a:rPr lang="ja-JP" sz="4800" b="1">
                <a:solidFill>
                  <a:srgbClr val="545454"/>
                </a:solidFill>
                <a:latin typeface="Noto Sans JP"/>
                <a:ea typeface="Noto Sans JP"/>
                <a:cs typeface="Noto Sans JP"/>
                <a:sym typeface="Noto Sans JP"/>
              </a:rPr>
              <a:t>今後のサービス展望</a:t>
            </a:r>
            <a:endParaRPr sz="4800" b="1">
              <a:solidFill>
                <a:srgbClr val="545454"/>
              </a:solidFill>
              <a:latin typeface="Noto Sans JP"/>
              <a:ea typeface="Noto Sans JP"/>
              <a:cs typeface="Noto Sans JP"/>
              <a:sym typeface="Noto Sans JP"/>
            </a:endParaRPr>
          </a:p>
        </p:txBody>
      </p:sp>
      <p:sp>
        <p:nvSpPr>
          <p:cNvPr id="227" name="Google Shape;227;p8"/>
          <p:cNvSpPr txBox="1"/>
          <p:nvPr/>
        </p:nvSpPr>
        <p:spPr>
          <a:xfrm>
            <a:off x="1676400" y="1562161"/>
            <a:ext cx="14491337" cy="917513"/>
          </a:xfrm>
          <a:prstGeom prst="rect">
            <a:avLst/>
          </a:prstGeom>
          <a:noFill/>
          <a:ln w="9525" cap="flat" cmpd="sng">
            <a:solidFill>
              <a:schemeClr val="dk1"/>
            </a:solidFill>
            <a:prstDash val="solid"/>
            <a:round/>
            <a:headEnd type="none" w="sm" len="sm"/>
            <a:tailEnd type="none" w="sm" len="sm"/>
          </a:ln>
        </p:spPr>
        <p:txBody>
          <a:bodyPr spcFirstLastPara="1" wrap="square" lIns="0" tIns="180000" rIns="0" bIns="180000" anchor="ctr" anchorCtr="0">
            <a:spAutoFit/>
          </a:bodyPr>
          <a:lstStyle/>
          <a:p>
            <a:pPr marL="0" marR="0" lvl="0" indent="0" algn="ctr" rtl="0">
              <a:lnSpc>
                <a:spcPct val="150000"/>
              </a:lnSpc>
              <a:spcBef>
                <a:spcPts val="0"/>
              </a:spcBef>
              <a:spcAft>
                <a:spcPts val="0"/>
              </a:spcAft>
              <a:buNone/>
            </a:pPr>
            <a:r>
              <a:rPr lang="ja-JP" altLang="en-US" sz="2400" dirty="0">
                <a:solidFill>
                  <a:srgbClr val="545454"/>
                </a:solidFill>
                <a:latin typeface="Noto Sans JP"/>
                <a:ea typeface="Noto Sans JP"/>
                <a:cs typeface="Noto Sans JP"/>
                <a:sym typeface="Noto Sans JP"/>
              </a:rPr>
              <a:t>オーダーと物件の一元管理システムとして、</a:t>
            </a:r>
            <a:r>
              <a:rPr lang="en-US" altLang="ja-JP" sz="2400" dirty="0">
                <a:solidFill>
                  <a:srgbClr val="545454"/>
                </a:solidFill>
                <a:latin typeface="Noto Sans JP"/>
                <a:ea typeface="Noto Sans JP"/>
                <a:cs typeface="Noto Sans JP"/>
                <a:sym typeface="Noto Sans JP"/>
              </a:rPr>
              <a:t>CRM</a:t>
            </a:r>
            <a:r>
              <a:rPr lang="ja-JP" altLang="en-US" sz="2400" dirty="0">
                <a:solidFill>
                  <a:srgbClr val="545454"/>
                </a:solidFill>
                <a:latin typeface="Noto Sans JP"/>
                <a:ea typeface="Noto Sans JP"/>
                <a:cs typeface="Noto Sans JP"/>
                <a:sym typeface="Noto Sans JP"/>
              </a:rPr>
              <a:t>機能の搭載等順次アップデート予定。</a:t>
            </a:r>
            <a:endParaRPr lang="ja-JP" altLang="en-US" dirty="0"/>
          </a:p>
        </p:txBody>
      </p:sp>
      <p:sp>
        <p:nvSpPr>
          <p:cNvPr id="228" name="Google Shape;228;p8"/>
          <p:cNvSpPr/>
          <p:nvPr/>
        </p:nvSpPr>
        <p:spPr>
          <a:xfrm>
            <a:off x="1660902" y="2758976"/>
            <a:ext cx="3077685" cy="3187936"/>
          </a:xfrm>
          <a:prstGeom prst="rect">
            <a:avLst/>
          </a:prstGeom>
          <a:noFill/>
          <a:ln w="2857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altLang="en-US" sz="2800" b="1" dirty="0">
                <a:solidFill>
                  <a:srgbClr val="494429"/>
                </a:solidFill>
                <a:latin typeface="Arial"/>
                <a:ea typeface="Arial"/>
                <a:cs typeface="Arial"/>
                <a:sym typeface="Arial"/>
              </a:rPr>
              <a:t>リリース済み</a:t>
            </a:r>
            <a:endParaRPr sz="2800" b="1" dirty="0">
              <a:solidFill>
                <a:srgbClr val="494429"/>
              </a:solidFill>
              <a:latin typeface="Arial"/>
              <a:ea typeface="Arial"/>
              <a:cs typeface="Arial"/>
              <a:sym typeface="Arial"/>
            </a:endParaRPr>
          </a:p>
        </p:txBody>
      </p:sp>
      <p:sp>
        <p:nvSpPr>
          <p:cNvPr id="229" name="Google Shape;229;p8"/>
          <p:cNvSpPr/>
          <p:nvPr/>
        </p:nvSpPr>
        <p:spPr>
          <a:xfrm>
            <a:off x="1660902" y="6515100"/>
            <a:ext cx="3077685" cy="3303770"/>
          </a:xfrm>
          <a:prstGeom prst="rect">
            <a:avLst/>
          </a:prstGeom>
          <a:noFill/>
          <a:ln w="28575"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ja-JP" sz="2800" b="1">
                <a:solidFill>
                  <a:srgbClr val="494429"/>
                </a:solidFill>
                <a:latin typeface="Arial"/>
                <a:ea typeface="Arial"/>
                <a:cs typeface="Arial"/>
                <a:sym typeface="Arial"/>
              </a:rPr>
              <a:t>今後</a:t>
            </a:r>
            <a:endParaRPr sz="2800" b="1">
              <a:solidFill>
                <a:srgbClr val="494429"/>
              </a:solidFill>
              <a:latin typeface="Arial"/>
              <a:ea typeface="Arial"/>
              <a:cs typeface="Arial"/>
              <a:sym typeface="Arial"/>
            </a:endParaRPr>
          </a:p>
          <a:p>
            <a:pPr marL="0" marR="0" lvl="0" indent="0" algn="ctr" rtl="0">
              <a:spcBef>
                <a:spcPts val="0"/>
              </a:spcBef>
              <a:spcAft>
                <a:spcPts val="0"/>
              </a:spcAft>
              <a:buNone/>
            </a:pPr>
            <a:r>
              <a:rPr lang="ja-JP" sz="2800" b="1">
                <a:solidFill>
                  <a:srgbClr val="494429"/>
                </a:solidFill>
                <a:latin typeface="Arial"/>
                <a:ea typeface="Arial"/>
                <a:cs typeface="Arial"/>
                <a:sym typeface="Arial"/>
              </a:rPr>
              <a:t>機能追加予定</a:t>
            </a:r>
            <a:endParaRPr sz="2800" b="1">
              <a:solidFill>
                <a:srgbClr val="494429"/>
              </a:solidFill>
              <a:latin typeface="Arial"/>
              <a:ea typeface="Arial"/>
              <a:cs typeface="Arial"/>
              <a:sym typeface="Arial"/>
            </a:endParaRPr>
          </a:p>
        </p:txBody>
      </p:sp>
      <p:sp>
        <p:nvSpPr>
          <p:cNvPr id="230" name="Google Shape;230;p8"/>
          <p:cNvSpPr/>
          <p:nvPr/>
        </p:nvSpPr>
        <p:spPr>
          <a:xfrm>
            <a:off x="4902315" y="2748829"/>
            <a:ext cx="11282545" cy="3198566"/>
          </a:xfrm>
          <a:prstGeom prst="rect">
            <a:avLst/>
          </a:prstGeom>
          <a:solidFill>
            <a:srgbClr val="244061"/>
          </a:solidFill>
          <a:ln w="9525" cap="flat" cmpd="sng">
            <a:solidFill>
              <a:schemeClr val="lt1"/>
            </a:solidFill>
            <a:prstDash val="solid"/>
            <a:round/>
            <a:headEnd type="none" w="sm" len="sm"/>
            <a:tailEnd type="none" w="sm" len="sm"/>
          </a:ln>
        </p:spPr>
        <p:txBody>
          <a:bodyPr spcFirstLastPara="1" wrap="square" lIns="68550" tIns="34275" rIns="68550" bIns="34275" anchor="ctr" anchorCtr="0">
            <a:noAutofit/>
          </a:bodyPr>
          <a:lstStyle/>
          <a:p>
            <a:pPr marL="800100" marR="0" lvl="1" indent="-342900" algn="l" rtl="0">
              <a:spcBef>
                <a:spcPts val="600"/>
              </a:spcBef>
              <a:spcAft>
                <a:spcPts val="0"/>
              </a:spcAft>
              <a:buClr>
                <a:schemeClr val="lt1"/>
              </a:buClr>
              <a:buSzPts val="2400"/>
              <a:buFont typeface="Arial"/>
              <a:buAutoNum type="arabicPeriod"/>
            </a:pPr>
            <a:r>
              <a:rPr lang="ja-JP" sz="2400" b="1" i="0" u="sng" strike="noStrike" cap="none">
                <a:solidFill>
                  <a:schemeClr val="lt1"/>
                </a:solidFill>
                <a:latin typeface="Noto Sans"/>
                <a:ea typeface="Noto Sans"/>
                <a:cs typeface="Noto Sans"/>
                <a:sym typeface="Noto Sans"/>
              </a:rPr>
              <a:t>オーダー一覧・物件一覧の管理画面</a:t>
            </a:r>
            <a:br>
              <a:rPr lang="ja-JP" sz="2400" b="1" i="0" u="sng" strike="noStrike" cap="none">
                <a:solidFill>
                  <a:schemeClr val="lt1"/>
                </a:solidFill>
                <a:latin typeface="Noto Sans"/>
                <a:ea typeface="Noto Sans"/>
                <a:cs typeface="Noto Sans"/>
                <a:sym typeface="Noto Sans"/>
              </a:rPr>
            </a:br>
            <a:r>
              <a:rPr lang="ja-JP" sz="2000" b="0" i="0" u="none" strike="noStrike" cap="none">
                <a:solidFill>
                  <a:schemeClr val="lt1"/>
                </a:solidFill>
                <a:latin typeface="Noto Sans"/>
                <a:ea typeface="Noto Sans"/>
                <a:cs typeface="Noto Sans"/>
                <a:sym typeface="Noto Sans"/>
              </a:rPr>
              <a:t>→一覧でオーダーや物件が管理できる画面を作成済み。編集やステータス管理が可能。</a:t>
            </a:r>
            <a:endParaRPr sz="2400" b="0" i="0" u="none" strike="noStrike" cap="none">
              <a:solidFill>
                <a:schemeClr val="lt1"/>
              </a:solidFill>
              <a:latin typeface="Noto Sans"/>
              <a:ea typeface="Noto Sans"/>
              <a:cs typeface="Noto Sans"/>
              <a:sym typeface="Noto Sans"/>
            </a:endParaRPr>
          </a:p>
          <a:p>
            <a:pPr marL="800100" marR="0" lvl="1" indent="-342900" algn="l" rtl="0">
              <a:spcBef>
                <a:spcPts val="600"/>
              </a:spcBef>
              <a:spcAft>
                <a:spcPts val="0"/>
              </a:spcAft>
              <a:buClr>
                <a:schemeClr val="lt1"/>
              </a:buClr>
              <a:buSzPts val="2400"/>
              <a:buFont typeface="Arial"/>
              <a:buAutoNum type="arabicPeriod"/>
            </a:pPr>
            <a:r>
              <a:rPr lang="ja-JP" sz="2400" b="1" i="0" u="sng" strike="noStrike" cap="none">
                <a:solidFill>
                  <a:schemeClr val="lt1"/>
                </a:solidFill>
                <a:latin typeface="Noto Sans"/>
                <a:ea typeface="Noto Sans"/>
                <a:cs typeface="Noto Sans"/>
                <a:sym typeface="Noto Sans"/>
              </a:rPr>
              <a:t>オーダー⇆物件双方向のAIによるマッチング結果の表示</a:t>
            </a:r>
            <a:br>
              <a:rPr lang="ja-JP" sz="2400" b="1" i="0" u="none" strike="noStrike" cap="none">
                <a:solidFill>
                  <a:schemeClr val="lt1"/>
                </a:solidFill>
                <a:latin typeface="Noto Sans"/>
                <a:ea typeface="Noto Sans"/>
                <a:cs typeface="Noto Sans"/>
                <a:sym typeface="Noto Sans"/>
              </a:rPr>
            </a:br>
            <a:r>
              <a:rPr lang="ja-JP" sz="2000" b="0" i="0" u="none" strike="noStrike" cap="none">
                <a:solidFill>
                  <a:schemeClr val="lt1"/>
                </a:solidFill>
                <a:latin typeface="Noto Sans"/>
                <a:ea typeface="Noto Sans"/>
                <a:cs typeface="Noto Sans"/>
                <a:sym typeface="Noto Sans"/>
              </a:rPr>
              <a:t>→予算等の条件だけでなく、メモの条件も加味した総合的な高精度マッチング</a:t>
            </a:r>
            <a:endParaRPr sz="2400" b="0" i="0" u="none" strike="noStrike" cap="none">
              <a:solidFill>
                <a:schemeClr val="lt1"/>
              </a:solidFill>
              <a:latin typeface="Noto Sans"/>
              <a:ea typeface="Noto Sans"/>
              <a:cs typeface="Noto Sans"/>
              <a:sym typeface="Noto Sans"/>
            </a:endParaRPr>
          </a:p>
          <a:p>
            <a:pPr marL="800100" marR="0" lvl="1" indent="-342900" algn="l" rtl="0">
              <a:spcBef>
                <a:spcPts val="600"/>
              </a:spcBef>
              <a:spcAft>
                <a:spcPts val="0"/>
              </a:spcAft>
              <a:buClr>
                <a:schemeClr val="lt1"/>
              </a:buClr>
              <a:buSzPts val="2400"/>
              <a:buFont typeface="Arial"/>
              <a:buAutoNum type="arabicPeriod"/>
            </a:pPr>
            <a:r>
              <a:rPr lang="ja-JP" sz="2400" b="1" i="0" u="sng" strike="noStrike" cap="none">
                <a:solidFill>
                  <a:schemeClr val="lt1"/>
                </a:solidFill>
                <a:latin typeface="Noto Sans"/>
                <a:ea typeface="Noto Sans"/>
                <a:cs typeface="Noto Sans"/>
                <a:sym typeface="Noto Sans"/>
              </a:rPr>
              <a:t>入力フォームで物件やオーダーを登録し、リアルタイムでマッチング</a:t>
            </a:r>
            <a:br>
              <a:rPr lang="ja-JP" sz="2400" b="1" i="0" u="none" strike="noStrike" cap="none">
                <a:solidFill>
                  <a:schemeClr val="lt1"/>
                </a:solidFill>
                <a:latin typeface="Noto Sans"/>
                <a:ea typeface="Noto Sans"/>
                <a:cs typeface="Noto Sans"/>
                <a:sym typeface="Noto Sans"/>
              </a:rPr>
            </a:br>
            <a:r>
              <a:rPr lang="ja-JP" sz="2000" b="0" i="0" u="none" strike="noStrike" cap="none">
                <a:solidFill>
                  <a:schemeClr val="lt1"/>
                </a:solidFill>
                <a:latin typeface="Noto Sans"/>
                <a:ea typeface="Noto Sans"/>
                <a:cs typeface="Noto Sans"/>
                <a:sym typeface="Noto Sans"/>
              </a:rPr>
              <a:t>→新着物件に対してもすぐに対応することが可能</a:t>
            </a:r>
            <a:endParaRPr sz="2000" b="0" i="0" u="none" strike="noStrike" cap="none">
              <a:solidFill>
                <a:schemeClr val="lt1"/>
              </a:solidFill>
              <a:latin typeface="Noto Sans"/>
              <a:ea typeface="Noto Sans"/>
              <a:cs typeface="Noto Sans"/>
              <a:sym typeface="Noto Sans"/>
            </a:endParaRPr>
          </a:p>
        </p:txBody>
      </p:sp>
      <p:sp>
        <p:nvSpPr>
          <p:cNvPr id="231" name="Google Shape;231;p8"/>
          <p:cNvSpPr/>
          <p:nvPr/>
        </p:nvSpPr>
        <p:spPr>
          <a:xfrm>
            <a:off x="4902315" y="6515099"/>
            <a:ext cx="11282545" cy="3303771"/>
          </a:xfrm>
          <a:prstGeom prst="rect">
            <a:avLst/>
          </a:prstGeom>
          <a:solidFill>
            <a:srgbClr val="00B050"/>
          </a:solidFill>
          <a:ln w="9525" cap="flat" cmpd="sng">
            <a:solidFill>
              <a:schemeClr val="lt1"/>
            </a:solidFill>
            <a:prstDash val="solid"/>
            <a:round/>
            <a:headEnd type="none" w="sm" len="sm"/>
            <a:tailEnd type="none" w="sm" len="sm"/>
          </a:ln>
        </p:spPr>
        <p:txBody>
          <a:bodyPr spcFirstLastPara="1" wrap="square" lIns="68550" tIns="34275" rIns="68550" bIns="34275" anchor="ctr" anchorCtr="0">
            <a:noAutofit/>
          </a:bodyPr>
          <a:lstStyle/>
          <a:p>
            <a:pPr marL="800100" marR="0" lvl="1" indent="-342900" algn="l" rtl="0">
              <a:spcBef>
                <a:spcPts val="600"/>
              </a:spcBef>
              <a:spcAft>
                <a:spcPts val="0"/>
              </a:spcAft>
              <a:buClr>
                <a:schemeClr val="lt1"/>
              </a:buClr>
              <a:buSzPts val="2400"/>
              <a:buFont typeface="Arial"/>
              <a:buAutoNum type="arabicPeriod"/>
            </a:pPr>
            <a:r>
              <a:rPr lang="ja-JP" sz="2400" b="1" i="0" u="sng" strike="noStrike" cap="none">
                <a:solidFill>
                  <a:schemeClr val="lt1"/>
                </a:solidFill>
                <a:latin typeface="Noto Sans"/>
                <a:ea typeface="Noto Sans"/>
                <a:cs typeface="Noto Sans"/>
                <a:sym typeface="Noto Sans"/>
              </a:rPr>
              <a:t>マップを活用した条件指定やマッチング結果の表示</a:t>
            </a:r>
            <a:br>
              <a:rPr lang="ja-JP" sz="2400" b="1" i="0" u="sng" strike="noStrike" cap="none">
                <a:solidFill>
                  <a:schemeClr val="lt1"/>
                </a:solidFill>
                <a:latin typeface="Noto Sans"/>
                <a:ea typeface="Noto Sans"/>
                <a:cs typeface="Noto Sans"/>
                <a:sym typeface="Noto Sans"/>
              </a:rPr>
            </a:br>
            <a:r>
              <a:rPr lang="ja-JP" sz="2000" b="0" i="0" u="none" strike="noStrike" cap="none">
                <a:solidFill>
                  <a:schemeClr val="lt1"/>
                </a:solidFill>
                <a:latin typeface="Noto Sans"/>
                <a:ea typeface="Noto Sans"/>
                <a:cs typeface="Noto Sans"/>
                <a:sym typeface="Noto Sans"/>
              </a:rPr>
              <a:t>→「~道路沿い」など、住所ではできない細かなエリア指定を可能に</a:t>
            </a:r>
            <a:endParaRPr sz="1800" b="0" i="0" u="none" strike="noStrike" cap="none">
              <a:solidFill>
                <a:schemeClr val="lt1"/>
              </a:solidFill>
              <a:latin typeface="Noto Sans"/>
              <a:ea typeface="Noto Sans"/>
              <a:cs typeface="Noto Sans"/>
              <a:sym typeface="Noto Sans"/>
            </a:endParaRPr>
          </a:p>
          <a:p>
            <a:pPr marL="800100" marR="0" lvl="1" indent="-342900" algn="l" rtl="0">
              <a:spcBef>
                <a:spcPts val="600"/>
              </a:spcBef>
              <a:spcAft>
                <a:spcPts val="0"/>
              </a:spcAft>
              <a:buClr>
                <a:schemeClr val="lt1"/>
              </a:buClr>
              <a:buSzPts val="2400"/>
              <a:buFont typeface="Arial"/>
              <a:buAutoNum type="arabicPeriod"/>
            </a:pPr>
            <a:r>
              <a:rPr lang="ja-JP" sz="2400" b="1" i="0" u="sng" strike="noStrike" cap="none">
                <a:solidFill>
                  <a:schemeClr val="lt1"/>
                </a:solidFill>
                <a:latin typeface="Noto Sans"/>
                <a:ea typeface="Noto Sans"/>
                <a:cs typeface="Noto Sans"/>
                <a:sym typeface="Noto Sans"/>
              </a:rPr>
              <a:t>【長期】マッチング精度の向上</a:t>
            </a:r>
            <a:br>
              <a:rPr lang="ja-JP" sz="2400" b="1" i="0" u="sng" strike="noStrike" cap="none">
                <a:solidFill>
                  <a:schemeClr val="lt1"/>
                </a:solidFill>
                <a:latin typeface="Noto Sans"/>
                <a:ea typeface="Noto Sans"/>
                <a:cs typeface="Noto Sans"/>
                <a:sym typeface="Noto Sans"/>
              </a:rPr>
            </a:br>
            <a:r>
              <a:rPr lang="ja-JP" sz="2000" b="0" i="0" u="none" strike="noStrike" cap="none">
                <a:solidFill>
                  <a:schemeClr val="lt1"/>
                </a:solidFill>
                <a:latin typeface="Noto Sans"/>
                <a:ea typeface="Noto Sans"/>
                <a:cs typeface="Noto Sans"/>
                <a:sym typeface="Noto Sans"/>
              </a:rPr>
              <a:t>→データの蓄積によって、過去の成約実績に基づいた提案を可能に</a:t>
            </a:r>
            <a:endParaRPr/>
          </a:p>
          <a:p>
            <a:pPr marL="800100" marR="0" lvl="1" indent="-342900" algn="l" rtl="0">
              <a:spcBef>
                <a:spcPts val="600"/>
              </a:spcBef>
              <a:spcAft>
                <a:spcPts val="0"/>
              </a:spcAft>
              <a:buClr>
                <a:schemeClr val="lt1"/>
              </a:buClr>
              <a:buSzPts val="2400"/>
              <a:buFont typeface="Arial"/>
              <a:buAutoNum type="arabicPeriod"/>
            </a:pPr>
            <a:r>
              <a:rPr lang="ja-JP" sz="2400" b="1" i="0" u="sng" strike="noStrike" cap="none">
                <a:solidFill>
                  <a:schemeClr val="lt1"/>
                </a:solidFill>
                <a:latin typeface="Noto Sans"/>
                <a:ea typeface="Noto Sans"/>
                <a:cs typeface="Noto Sans"/>
                <a:sym typeface="Noto Sans"/>
              </a:rPr>
              <a:t>【長期】オーダーの進捗状況をまとめて管理する不動産特化CRM機能</a:t>
            </a:r>
            <a:br>
              <a:rPr lang="ja-JP" sz="2400" b="1" i="0" u="sng" strike="noStrike" cap="none">
                <a:solidFill>
                  <a:schemeClr val="lt1"/>
                </a:solidFill>
                <a:latin typeface="Noto Sans"/>
                <a:ea typeface="Noto Sans"/>
                <a:cs typeface="Noto Sans"/>
                <a:sym typeface="Noto Sans"/>
              </a:rPr>
            </a:br>
            <a:r>
              <a:rPr lang="ja-JP" sz="2000" b="0" i="0" u="none" strike="noStrike" cap="none">
                <a:solidFill>
                  <a:schemeClr val="lt1"/>
                </a:solidFill>
                <a:latin typeface="Noto Sans"/>
                <a:ea typeface="Noto Sans"/>
                <a:cs typeface="Noto Sans"/>
                <a:sym typeface="Noto Sans"/>
              </a:rPr>
              <a:t>→取り込んだオーダーデータの契約状況から、成約率などをまとめて可視化</a:t>
            </a:r>
            <a:endParaRPr sz="2400" b="0" i="0" u="none" strike="noStrike" cap="none">
              <a:solidFill>
                <a:schemeClr val="lt1"/>
              </a:solidFill>
              <a:latin typeface="Noto Sans"/>
              <a:ea typeface="Noto Sans"/>
              <a:cs typeface="Noto Sans"/>
              <a:sym typeface="Noto Sans"/>
            </a:endParaRPr>
          </a:p>
        </p:txBody>
      </p:sp>
      <p:sp>
        <p:nvSpPr>
          <p:cNvPr id="232" name="Google Shape;232;p8"/>
          <p:cNvSpPr/>
          <p:nvPr/>
        </p:nvSpPr>
        <p:spPr>
          <a:xfrm rot="10800000">
            <a:off x="7737625" y="6060037"/>
            <a:ext cx="5611926" cy="346391"/>
          </a:xfrm>
          <a:prstGeom prst="triangle">
            <a:avLst>
              <a:gd name="adj" fmla="val 50000"/>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8"/>
          <p:cNvSpPr/>
          <p:nvPr/>
        </p:nvSpPr>
        <p:spPr>
          <a:xfrm>
            <a:off x="18288000" y="3848100"/>
            <a:ext cx="914400" cy="914400"/>
          </a:xfrm>
          <a:prstGeom prst="ellipse">
            <a:avLst/>
          </a:prstGeom>
          <a:solidFill>
            <a:schemeClr val="accent1"/>
          </a:solidFill>
          <a:ln w="25400" cap="flat" cmpd="sng">
            <a:solidFill>
              <a:srgbClr val="2136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2398</Words>
  <Application>Microsoft Macintosh PowerPoint</Application>
  <PresentationFormat>ユーザー設定</PresentationFormat>
  <Paragraphs>261</Paragraphs>
  <Slides>28</Slides>
  <Notes>28</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28</vt:i4>
      </vt:variant>
    </vt:vector>
  </HeadingPairs>
  <TitlesOfParts>
    <vt:vector size="34" baseType="lpstr">
      <vt:lpstr>Calibri</vt:lpstr>
      <vt:lpstr>Noto Sans</vt:lpstr>
      <vt:lpstr>Arial</vt:lpstr>
      <vt:lpstr>Arial</vt:lpstr>
      <vt:lpstr>Noto Sans JP</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i-3m肥川成希</dc:creator>
  <cp:lastModifiedBy>成希 肥川</cp:lastModifiedBy>
  <cp:revision>7</cp:revision>
  <dcterms:created xsi:type="dcterms:W3CDTF">2006-08-16T00:00:00Z</dcterms:created>
  <dcterms:modified xsi:type="dcterms:W3CDTF">2025-09-24T01:28:59Z</dcterms:modified>
</cp:coreProperties>
</file>